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256" r:id="rId5"/>
    <p:sldId id="306" r:id="rId6"/>
    <p:sldId id="299" r:id="rId7"/>
    <p:sldId id="304" r:id="rId8"/>
    <p:sldId id="303" r:id="rId9"/>
    <p:sldId id="308" r:id="rId10"/>
    <p:sldId id="307" r:id="rId11"/>
    <p:sldId id="295" r:id="rId12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149"/>
    <a:srgbClr val="0E2841"/>
    <a:srgbClr val="156082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598" autoAdjust="0"/>
  </p:normalViewPr>
  <p:slideViewPr>
    <p:cSldViewPr snapToGrid="0">
      <p:cViewPr varScale="1">
        <p:scale>
          <a:sx n="104" d="100"/>
          <a:sy n="104" d="100"/>
        </p:scale>
        <p:origin x="552" y="114"/>
      </p:cViewPr>
      <p:guideLst/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0589D207-BE08-4B33-B5B0-5A5A94C9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C5E58DB9-49DC-495B-A68F-33D105C906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7A1AC4-3AE8-4F87-AAED-904EC6054702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7F66337E-DAD5-442C-9B8F-E10EB7D972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7EE3BDF2-02BD-4181-AC28-FD56172CC6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AF8A362-CAFC-4987-9A50-475705283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74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5556653-6123-4FE4-861F-5F9583BF59B0}" type="datetimeFigureOut">
              <a:rPr lang="en-US" smtClean="0"/>
              <a:t>4/23/2025</a:t>
            </a:fld>
            <a:endParaRPr lang="en-US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Kliknij, aby edytować style wzorców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4EEB602-95FC-483A-B12D-216A7AD7EA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43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065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8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FB7F4-813B-C71A-8333-6474F226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>
            <a:extLst>
              <a:ext uri="{FF2B5EF4-FFF2-40B4-BE49-F238E27FC236}">
                <a16:creationId xmlns:a16="http://schemas.microsoft.com/office/drawing/2014/main" id="{9DC180FF-0A9A-7A9C-C65C-A8160AEC1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>
            <a:extLst>
              <a:ext uri="{FF2B5EF4-FFF2-40B4-BE49-F238E27FC236}">
                <a16:creationId xmlns:a16="http://schemas.microsoft.com/office/drawing/2014/main" id="{C300A553-DF49-18E6-59A0-11F78B265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CDC13311-5510-CF40-116F-AE464369B9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5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4EEB602-95FC-483A-B12D-216A7AD7EA2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58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07F282E-55F5-4803-B60F-09BA4600E53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9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Prostokąt 51">
            <a:extLst>
              <a:ext uri="{FF2B5EF4-FFF2-40B4-BE49-F238E27FC236}">
                <a16:creationId xmlns:a16="http://schemas.microsoft.com/office/drawing/2014/main" id="{EA8D8870-8337-4ABD-9EA6-3D5AAB7E42D9}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3" name="Prostokąt 52">
            <a:extLst>
              <a:ext uri="{FF2B5EF4-FFF2-40B4-BE49-F238E27FC236}">
                <a16:creationId xmlns:a16="http://schemas.microsoft.com/office/drawing/2014/main" id="{BAC3B2DB-2CCA-4BD4-8D63-98257049E273}"/>
              </a:ext>
            </a:extLst>
          </p:cNvPr>
          <p:cNvSpPr/>
          <p:nvPr userDrawn="1"/>
        </p:nvSpPr>
        <p:spPr>
          <a:xfrm>
            <a:off x="1" y="8256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4" name="Tytuł 1">
            <a:extLst>
              <a:ext uri="{FF2B5EF4-FFF2-40B4-BE49-F238E27FC236}">
                <a16:creationId xmlns:a16="http://schemas.microsoft.com/office/drawing/2014/main" id="{324DAAC3-FA37-4838-A298-327679F99F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8168" y="1057522"/>
            <a:ext cx="5003540" cy="217343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l" sz="4400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55" name="Podtytuł 2">
            <a:extLst>
              <a:ext uri="{FF2B5EF4-FFF2-40B4-BE49-F238E27FC236}">
                <a16:creationId xmlns:a16="http://schemas.microsoft.com/office/drawing/2014/main" id="{50BC9D78-FF13-4CEB-8ECB-E64E85C5D0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46643" y="3751119"/>
            <a:ext cx="4985065" cy="1606163"/>
          </a:xfrm>
        </p:spPr>
        <p:txBody>
          <a:bodyPr rtlCol="0" anchor="t">
            <a:noAutofit/>
          </a:bodyPr>
          <a:lstStyle>
            <a:lvl1pPr>
              <a:defRPr sz="2400" b="0"/>
            </a:lvl1pPr>
          </a:lstStyle>
          <a:p>
            <a:pPr rtl="0"/>
            <a:r>
              <a:rPr lang="pl">
                <a:solidFill>
                  <a:schemeClr val="tx1">
                    <a:lumMod val="75000"/>
                    <a:lumOff val="25000"/>
                  </a:schemeClr>
                </a:solidFill>
              </a:rPr>
              <a:t>Kliknij, aby dodać podtytuł</a:t>
            </a: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FB792E4C-AD3B-4E88-8540-E75759746368}"/>
              </a:ext>
            </a:extLst>
          </p:cNvPr>
          <p:cNvSpPr/>
          <p:nvPr userDrawn="1"/>
        </p:nvSpPr>
        <p:spPr>
          <a:xfrm>
            <a:off x="-1" y="8896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6A32632F-9ED1-4328-BBE3-B4E014156A29}"/>
              </a:ext>
            </a:extLst>
          </p:cNvPr>
          <p:cNvSpPr/>
          <p:nvPr userDrawn="1"/>
        </p:nvSpPr>
        <p:spPr>
          <a:xfrm rot="5400000">
            <a:off x="-236512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8" name="Stopka — symbol zastępczy 4">
            <a:extLst>
              <a:ext uri="{FF2B5EF4-FFF2-40B4-BE49-F238E27FC236}">
                <a16:creationId xmlns:a16="http://schemas.microsoft.com/office/drawing/2014/main" id="{15A37EDE-F10B-4C4B-9572-8778C2D6A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5103" y="6309360"/>
            <a:ext cx="4797504" cy="457200"/>
          </a:xfrm>
        </p:spPr>
        <p:txBody>
          <a:bodyPr rtlCol="0"/>
          <a:lstStyle/>
          <a:p>
            <a:pPr algn="l" rtl="0"/>
            <a:r>
              <a:rPr lang="pl"/>
              <a:t>Tytuł prezentacji</a:t>
            </a: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EA124D3C-01E3-4B96-BDF0-54851D1739D0}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1" name="Data — symbol zastępczy 35">
            <a:extLst>
              <a:ext uri="{FF2B5EF4-FFF2-40B4-BE49-F238E27FC236}">
                <a16:creationId xmlns:a16="http://schemas.microsoft.com/office/drawing/2014/main" id="{D6890A67-3C66-4F8A-B1A6-05469F40F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/>
          <a:p>
            <a:pPr algn="l" rtl="0"/>
            <a:r>
              <a:rPr lang="en-US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2021-02-04</a:t>
            </a:r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2" name="Numer slajdu — symbol zastępczy 36">
            <a:extLst>
              <a:ext uri="{FF2B5EF4-FFF2-40B4-BE49-F238E27FC236}">
                <a16:creationId xmlns:a16="http://schemas.microsoft.com/office/drawing/2014/main" id="{46849723-0CBF-47CA-9477-4D42CAC7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/>
              <a:t>‹#›</a:t>
            </a:fld>
            <a:endParaRPr lang="en-US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5" name="Obraz — symbol zastępczy 64">
            <a:extLst>
              <a:ext uri="{FF2B5EF4-FFF2-40B4-BE49-F238E27FC236}">
                <a16:creationId xmlns:a16="http://schemas.microsoft.com/office/drawing/2014/main" id="{D60E3C33-714C-4528-93A6-4470C3E89A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59936" y="-2"/>
            <a:ext cx="5332064" cy="6858002"/>
          </a:xfrm>
          <a:custGeom>
            <a:avLst/>
            <a:gdLst>
              <a:gd name="connsiteX0" fmla="*/ 0 w 5332064"/>
              <a:gd name="connsiteY0" fmla="*/ 0 h 6858002"/>
              <a:gd name="connsiteX1" fmla="*/ 5332064 w 5332064"/>
              <a:gd name="connsiteY1" fmla="*/ 0 h 6858002"/>
              <a:gd name="connsiteX2" fmla="*/ 5332064 w 5332064"/>
              <a:gd name="connsiteY2" fmla="*/ 6858002 h 6858002"/>
              <a:gd name="connsiteX3" fmla="*/ 0 w 5332064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2064" h="6858002">
                <a:moveTo>
                  <a:pt x="0" y="0"/>
                </a:moveTo>
                <a:lnTo>
                  <a:pt x="5332064" y="0"/>
                </a:lnTo>
                <a:lnTo>
                  <a:pt x="5332064" y="6858002"/>
                </a:lnTo>
                <a:lnTo>
                  <a:pt x="0" y="6858002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4258252642"/>
      </p:ext>
    </p:extLst>
  </p:cSld>
  <p:clrMapOvr>
    <a:masterClrMapping/>
  </p:clrMapOvr>
  <p:transition spd="med">
    <p:pull dir="u"/>
  </p:transition>
  <p:hf hdr="0"/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ś cza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rostokąt 1">
            <a:extLst>
              <a:ext uri="{FF2B5EF4-FFF2-40B4-BE49-F238E27FC236}">
                <a16:creationId xmlns:a16="http://schemas.microsoft.com/office/drawing/2014/main" id="{30FB3D5A-25E2-453F-A78E-0A20BDCE80A2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8796342-0E80-4F8E-9563-9F5EDFC0DDF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39B2F5D-C3BA-453E-8F4D-97074F48C7AE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52D50E3-A27A-4AF6-928B-286E7BDB4B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874FDF0-F4BE-433D-86EE-9E1832D4388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25DFCD07-1301-45ED-B326-449ECFADE70D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8" name="Stopka — symbol zastępczy 4">
            <a:extLst>
              <a:ext uri="{FF2B5EF4-FFF2-40B4-BE49-F238E27FC236}">
                <a16:creationId xmlns:a16="http://schemas.microsoft.com/office/drawing/2014/main" id="{BD5DA270-E83F-4CC8-9DA6-27CA3AEC0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pl"/>
              <a:t>Tytuł prezentacji</a:t>
            </a:r>
          </a:p>
        </p:txBody>
      </p:sp>
      <p:sp>
        <p:nvSpPr>
          <p:cNvPr id="9" name="Data — symbol zastępczy 3">
            <a:extLst>
              <a:ext uri="{FF2B5EF4-FFF2-40B4-BE49-F238E27FC236}">
                <a16:creationId xmlns:a16="http://schemas.microsoft.com/office/drawing/2014/main" id="{57804587-2E59-4D83-B86E-83ADAE4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10" name="Numer slajdu — symbol zastępczy 5">
            <a:extLst>
              <a:ext uri="{FF2B5EF4-FFF2-40B4-BE49-F238E27FC236}">
                <a16:creationId xmlns:a16="http://schemas.microsoft.com/office/drawing/2014/main" id="{5339F117-3072-4F0C-8D1D-E5DC918C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93268"/>
      </p:ext>
    </p:extLst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umna zawartośc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rostokąt 1">
            <a:extLst>
              <a:ext uri="{FF2B5EF4-FFF2-40B4-BE49-F238E27FC236}">
                <a16:creationId xmlns:a16="http://schemas.microsoft.com/office/drawing/2014/main" id="{2A19A957-1FB5-43F8-B325-BBD9FEF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3FA5410A-92A6-4C0B-9D89-186B7DD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D8F3F22-19C9-4C61-8202-3220217D2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21A26073-23A2-4B91-A128-79AA1BE93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14D5DFA-0CEA-43F0-98EE-6C9F741F7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5" name="Zawartość — symbol zastępczy 2">
            <a:extLst>
              <a:ext uri="{FF2B5EF4-FFF2-40B4-BE49-F238E27FC236}">
                <a16:creationId xmlns:a16="http://schemas.microsoft.com/office/drawing/2014/main" id="{0F94B471-6707-4251-8230-A51AED0767C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4" y="1834005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l"/>
              <a:t>Kliknij, aby dodać podtytuł</a:t>
            </a:r>
          </a:p>
        </p:txBody>
      </p:sp>
      <p:sp>
        <p:nvSpPr>
          <p:cNvPr id="8" name="Zawartość — symbol zastępczy 2">
            <a:extLst>
              <a:ext uri="{FF2B5EF4-FFF2-40B4-BE49-F238E27FC236}">
                <a16:creationId xmlns:a16="http://schemas.microsoft.com/office/drawing/2014/main" id="{ED986D97-E6F1-49E8-977A-C802B4E41B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4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l"/>
              <a:t> Kliknij, aby dodać tekst</a:t>
            </a:r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762163C0-B07F-43E4-B17C-2E6A96553B9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95999" y="1834004"/>
            <a:ext cx="4727735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l"/>
              <a:t>Kliknij, aby dodać podtytuł</a:t>
            </a:r>
          </a:p>
        </p:txBody>
      </p:sp>
      <p:sp>
        <p:nvSpPr>
          <p:cNvPr id="14" name="Zawartość — symbol zastępczy 2">
            <a:extLst>
              <a:ext uri="{FF2B5EF4-FFF2-40B4-BE49-F238E27FC236}">
                <a16:creationId xmlns:a16="http://schemas.microsoft.com/office/drawing/2014/main" id="{9098FA6D-3C80-4FE1-B248-1CA2B6862F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5999" y="2422380"/>
            <a:ext cx="4727735" cy="3029446"/>
          </a:xfrm>
        </p:spPr>
        <p:txBody>
          <a:bodyPr rtlCol="0" anchor="t">
            <a:no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l"/>
              <a:t> Kliknij, aby dodać tekst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8352712D-F957-4B22-8B50-BE10410FF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Stopka — symbol zastępczy 29">
            <a:extLst>
              <a:ext uri="{FF2B5EF4-FFF2-40B4-BE49-F238E27FC236}">
                <a16:creationId xmlns:a16="http://schemas.microsoft.com/office/drawing/2014/main" id="{26FD74F8-42BB-4CB4-ABF1-5F149743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Tytuł prezentacji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Data — symbol zastępczy 28">
            <a:extLst>
              <a:ext uri="{FF2B5EF4-FFF2-40B4-BE49-F238E27FC236}">
                <a16:creationId xmlns:a16="http://schemas.microsoft.com/office/drawing/2014/main" id="{5B031752-6400-4BFB-979F-E2EE795E4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12" name="Numer slajdu — symbol zastępczy 30">
            <a:extLst>
              <a:ext uri="{FF2B5EF4-FFF2-40B4-BE49-F238E27FC236}">
                <a16:creationId xmlns:a16="http://schemas.microsoft.com/office/drawing/2014/main" id="{6A5CAEAF-7DEC-4B20-8B1E-301A9D0E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70B696A3-EA34-4924-9037-E330B1CB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03640"/>
      </p:ext>
    </p:extLst>
  </p:cSld>
  <p:clrMapOvr>
    <a:masterClrMapping/>
  </p:clrMapOvr>
  <p:transition spd="med">
    <p:pull dir="u"/>
  </p:transition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lumna zawartośc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rostokąt 1">
            <a:extLst>
              <a:ext uri="{FF2B5EF4-FFF2-40B4-BE49-F238E27FC236}">
                <a16:creationId xmlns:a16="http://schemas.microsoft.com/office/drawing/2014/main" id="{725A2F16-8CE0-4F2E-933C-EFDFB1E19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8C70705-E2EE-4992-AE78-FDBE1285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903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1C428A7-7771-4474-8BB4-8A6F0FEF8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98730F6-0DF6-48BC-86CC-00BE18350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351619"/>
            <a:ext cx="12192000" cy="47494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2D31104-1E19-4E17-A3FE-2B2C55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107836"/>
            <a:ext cx="4651248" cy="750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4" name="Zawartość — symbol zastępczy 2">
            <a:extLst>
              <a:ext uri="{FF2B5EF4-FFF2-40B4-BE49-F238E27FC236}">
                <a16:creationId xmlns:a16="http://schemas.microsoft.com/office/drawing/2014/main" id="{02CEB59E-1776-4FF1-BF4D-A33B618FD59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l"/>
              <a:t>Kliknij, aby dodać podtytuł</a:t>
            </a:r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id="{26B55E76-BA79-44AC-B206-DA13D60FDA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l"/>
              <a:t> Kliknij, aby dodać tekst</a:t>
            </a:r>
          </a:p>
        </p:txBody>
      </p:sp>
      <p:sp>
        <p:nvSpPr>
          <p:cNvPr id="21" name="Zawartość — symbol zastępczy 2">
            <a:extLst>
              <a:ext uri="{FF2B5EF4-FFF2-40B4-BE49-F238E27FC236}">
                <a16:creationId xmlns:a16="http://schemas.microsoft.com/office/drawing/2014/main" id="{60518C4D-71E5-4211-A191-A8ED7185DED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828356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l"/>
              <a:t>Kliknij, aby dodać podtytuł</a:t>
            </a:r>
          </a:p>
        </p:txBody>
      </p:sp>
      <p:sp>
        <p:nvSpPr>
          <p:cNvPr id="20" name="Zawartość — symbol zastępczy 2">
            <a:extLst>
              <a:ext uri="{FF2B5EF4-FFF2-40B4-BE49-F238E27FC236}">
                <a16:creationId xmlns:a16="http://schemas.microsoft.com/office/drawing/2014/main" id="{D7EF9B63-4443-4EE5-A88B-2F1FA4CC4043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l"/>
              <a:t> Kliknij, aby dodać tekst</a:t>
            </a:r>
          </a:p>
        </p:txBody>
      </p:sp>
      <p:sp>
        <p:nvSpPr>
          <p:cNvPr id="19" name="Zawartość — symbol zastępczy 2">
            <a:extLst>
              <a:ext uri="{FF2B5EF4-FFF2-40B4-BE49-F238E27FC236}">
                <a16:creationId xmlns:a16="http://schemas.microsoft.com/office/drawing/2014/main" id="{E54FF8D9-50D3-4515-B896-B127F664C1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834005"/>
            <a:ext cx="3519028" cy="465155"/>
          </a:xfrm>
        </p:spPr>
        <p:txBody>
          <a:bodyPr rtlCol="0" anchor="t">
            <a:noAutofit/>
          </a:bodyPr>
          <a:lstStyle>
            <a:lvl1pPr>
              <a:buFont typeface="Arial" panose="020B0604020202020204" pitchFamily="34" charset="0"/>
              <a:buNone/>
              <a:defRPr sz="2000" b="1"/>
            </a:lvl1pPr>
          </a:lstStyle>
          <a:p>
            <a:pPr rtl="0"/>
            <a:r>
              <a:rPr lang="pl"/>
              <a:t>Kliknij, aby dodać podtytuł</a:t>
            </a:r>
          </a:p>
        </p:txBody>
      </p:sp>
      <p:sp>
        <p:nvSpPr>
          <p:cNvPr id="18" name="Zawartość — symbol zastępczy 2">
            <a:extLst>
              <a:ext uri="{FF2B5EF4-FFF2-40B4-BE49-F238E27FC236}">
                <a16:creationId xmlns:a16="http://schemas.microsoft.com/office/drawing/2014/main" id="{E95B62E8-2D9A-443A-8560-D347C470389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419555"/>
            <a:ext cx="3519028" cy="3197260"/>
          </a:xfrm>
        </p:spPr>
        <p:txBody>
          <a:bodyPr rtlCol="0" anchor="t"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600" b="0" baseline="0"/>
            </a:lvl1pPr>
          </a:lstStyle>
          <a:p>
            <a:pPr rtl="0"/>
            <a:r>
              <a:rPr lang="pl"/>
              <a:t> Kliknij, aby dodać tekst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DA7A17E-1562-4B10-9BC8-AB6B45E6B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101107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D37258C-9B58-4DC0-BC98-826A38D4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3798" y="6117631"/>
            <a:ext cx="64008" cy="74036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3" name="Stopka — symbol zastępczy 29">
            <a:extLst>
              <a:ext uri="{FF2B5EF4-FFF2-40B4-BE49-F238E27FC236}">
                <a16:creationId xmlns:a16="http://schemas.microsoft.com/office/drawing/2014/main" id="{2F8E2987-7F65-44D5-B3AD-776ECF8D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42398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Tytuł prezentacji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Data — symbol zastępczy 28">
            <a:extLst>
              <a:ext uri="{FF2B5EF4-FFF2-40B4-BE49-F238E27FC236}">
                <a16:creationId xmlns:a16="http://schemas.microsoft.com/office/drawing/2014/main" id="{08BD4E48-A35B-4475-BC85-E58DA2920F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3620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11" name="Numer slajdu — symbol zastępczy 30">
            <a:extLst>
              <a:ext uri="{FF2B5EF4-FFF2-40B4-BE49-F238E27FC236}">
                <a16:creationId xmlns:a16="http://schemas.microsoft.com/office/drawing/2014/main" id="{FBDAEBAB-F3AA-4DB3-96B7-6387085C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55519"/>
      </p:ext>
    </p:extLst>
  </p:cSld>
  <p:clrMapOvr>
    <a:masterClrMapping/>
  </p:clrMapOvr>
  <p:transition spd="med">
    <p:pull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Prostokąt 5">
            <a:extLst>
              <a:ext uri="{FF2B5EF4-FFF2-40B4-BE49-F238E27FC236}">
                <a16:creationId xmlns:a16="http://schemas.microsoft.com/office/drawing/2014/main" id="{53C66564-535A-4715-9B27-B8AB14F77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E3821E99-F411-4BAB-8211-C344272A2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029B7F2A-CF10-474B-91F1-7C50A7DAF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6668" y="537381"/>
            <a:ext cx="6172412" cy="103192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8F0D6D9-A64A-415F-BA44-494062CA6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777B49C-9749-4042-A729-C27F58365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49324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1B79F49-5021-4A8F-A90A-5E08F7FB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46655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3" name="Obraz — symbol zastępczy 19">
            <a:extLst>
              <a:ext uri="{FF2B5EF4-FFF2-40B4-BE49-F238E27FC236}">
                <a16:creationId xmlns:a16="http://schemas.microsoft.com/office/drawing/2014/main" id="{B6E270BA-010E-406C-8FBF-0ED0DA28D0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3"/>
            <a:ext cx="4613544" cy="2249321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obraz</a:t>
            </a:r>
          </a:p>
        </p:txBody>
      </p:sp>
      <p:sp>
        <p:nvSpPr>
          <p:cNvPr id="24" name="Obraz — symbol zastępczy 19">
            <a:extLst>
              <a:ext uri="{FF2B5EF4-FFF2-40B4-BE49-F238E27FC236}">
                <a16:creationId xmlns:a16="http://schemas.microsoft.com/office/drawing/2014/main" id="{6E15371C-3F24-44D7-97EB-74C12D53CB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311339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obraz</a:t>
            </a:r>
          </a:p>
        </p:txBody>
      </p:sp>
      <p:sp>
        <p:nvSpPr>
          <p:cNvPr id="25" name="Obraz — symbol zastępczy 19">
            <a:extLst>
              <a:ext uri="{FF2B5EF4-FFF2-40B4-BE49-F238E27FC236}">
                <a16:creationId xmlns:a16="http://schemas.microsoft.com/office/drawing/2014/main" id="{E39E0BDE-5895-4B94-90AC-7045292B0B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4613572"/>
            <a:ext cx="4613544" cy="2241520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obraz</a:t>
            </a:r>
          </a:p>
        </p:txBody>
      </p:sp>
      <p:sp>
        <p:nvSpPr>
          <p:cNvPr id="15" name="Zawartość — symbol zastępczy 2">
            <a:extLst>
              <a:ext uri="{FF2B5EF4-FFF2-40B4-BE49-F238E27FC236}">
                <a16:creationId xmlns:a16="http://schemas.microsoft.com/office/drawing/2014/main" id="{E8823570-AC4F-4679-98CA-DC7F7B2CC10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76671" y="1735745"/>
            <a:ext cx="6172412" cy="3767496"/>
          </a:xfrm>
        </p:spPr>
        <p:txBody>
          <a:bodyPr rtlCol="0" anchor="t">
            <a:normAutofit/>
          </a:bodyPr>
          <a:lstStyle>
            <a:lvl1pPr>
              <a:buFont typeface="Arial" panose="020B0604020202020204" pitchFamily="34" charset="0"/>
              <a:buNone/>
              <a:defRPr sz="1600" b="0"/>
            </a:lvl1pPr>
          </a:lstStyle>
          <a:p>
            <a:pPr rtl="0"/>
            <a:r>
              <a:rPr lang="pl"/>
              <a:t> Kliknij, aby dodać tekst</a:t>
            </a:r>
          </a:p>
        </p:txBody>
      </p:sp>
      <p:sp>
        <p:nvSpPr>
          <p:cNvPr id="17" name="Stopka — symbol zastępczy 4">
            <a:extLst>
              <a:ext uri="{FF2B5EF4-FFF2-40B4-BE49-F238E27FC236}">
                <a16:creationId xmlns:a16="http://schemas.microsoft.com/office/drawing/2014/main" id="{BB6B62FA-FEDE-42B0-8B7B-24AE138E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917" y="6309360"/>
            <a:ext cx="3271516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16" name="Data — symbol zastępczy 3">
            <a:extLst>
              <a:ext uri="{FF2B5EF4-FFF2-40B4-BE49-F238E27FC236}">
                <a16:creationId xmlns:a16="http://schemas.microsoft.com/office/drawing/2014/main" id="{9E8578BE-8DB2-4FE6-B45A-2B3415C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76668" y="6309360"/>
            <a:ext cx="3411973" cy="4572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18" name="Numer slajdu — symbol zastępczy 5">
            <a:extLst>
              <a:ext uri="{FF2B5EF4-FFF2-40B4-BE49-F238E27FC236}">
                <a16:creationId xmlns:a16="http://schemas.microsoft.com/office/drawing/2014/main" id="{6AF7C96F-C1E5-45F5-B070-2D025E7BD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57789"/>
      </p:ext>
    </p:extLst>
  </p:cSld>
  <p:clrMapOvr>
    <a:masterClrMapping/>
  </p:clrMapOvr>
  <p:transition spd="med">
    <p:pull dir="u"/>
  </p:transition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Prostokąt 5">
            <a:extLst>
              <a:ext uri="{FF2B5EF4-FFF2-40B4-BE49-F238E27FC236}">
                <a16:creationId xmlns:a16="http://schemas.microsoft.com/office/drawing/2014/main" id="{23DC2F0A-1748-49AE-AF72-D6BBB4F8F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683DF7B1-E0C5-4E09-BB5C-F11EA14D7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66789"/>
            <a:ext cx="6833381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BBC678EC-E47C-4AC2-A75A-7022CECD00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622" y="1138041"/>
            <a:ext cx="4862811" cy="2019488"/>
          </a:xfrm>
        </p:spPr>
        <p:txBody>
          <a:bodyPr rtlCol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25" name="Obraz — symbol zastępczy 21">
            <a:extLst>
              <a:ext uri="{FF2B5EF4-FFF2-40B4-BE49-F238E27FC236}">
                <a16:creationId xmlns:a16="http://schemas.microsoft.com/office/drawing/2014/main" id="{8B745891-A8DA-4640-BB3F-1693FC5AC4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8023" y="4941"/>
            <a:ext cx="5333977" cy="3392053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24" name="Obraz — symbol zastępczy 21">
            <a:extLst>
              <a:ext uri="{FF2B5EF4-FFF2-40B4-BE49-F238E27FC236}">
                <a16:creationId xmlns:a16="http://schemas.microsoft.com/office/drawing/2014/main" id="{BC2DF568-4EA5-4F79-980F-47FC90AEA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7712" y="3461002"/>
            <a:ext cx="5728215" cy="3396997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E74E69A-5ABD-42DF-A2B0-997A62625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63" y="920164"/>
            <a:ext cx="1070775" cy="24661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C2B6D0A-4A1F-4B59-B429-AD3FABC74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2B66529-F6B7-4C1C-8291-8139628DF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48456"/>
            <a:ext cx="6833382" cy="71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872245B9-34B5-4F89-8EA6-C018B9D4F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90814BE-76E8-43EC-9616-A1F02F05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6" name="Zawartość — symbol zastępczy 2">
            <a:extLst>
              <a:ext uri="{FF2B5EF4-FFF2-40B4-BE49-F238E27FC236}">
                <a16:creationId xmlns:a16="http://schemas.microsoft.com/office/drawing/2014/main" id="{F8AAA0A6-9D4B-4AA2-82F0-77E5ECF4B6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86762" y="3928342"/>
            <a:ext cx="4162319" cy="228500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400" b="0"/>
            </a:lvl1pPr>
          </a:lstStyle>
          <a:p>
            <a:pPr rtl="0"/>
            <a:r>
              <a:rPr lang="pl"/>
              <a:t>Kliknij, aby dodać tekst</a:t>
            </a:r>
          </a:p>
        </p:txBody>
      </p:sp>
      <p:sp>
        <p:nvSpPr>
          <p:cNvPr id="17" name="Stopka — symbol zastępczy 12">
            <a:extLst>
              <a:ext uri="{FF2B5EF4-FFF2-40B4-BE49-F238E27FC236}">
                <a16:creationId xmlns:a16="http://schemas.microsoft.com/office/drawing/2014/main" id="{8E3FFD99-95F0-47A4-8642-FB9FECEC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5917" y="6309360"/>
            <a:ext cx="4946592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94727536-E532-4015-A178-0ABB6B09C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9" name="Data — symbol zastępczy 11">
            <a:extLst>
              <a:ext uri="{FF2B5EF4-FFF2-40B4-BE49-F238E27FC236}">
                <a16:creationId xmlns:a16="http://schemas.microsoft.com/office/drawing/2014/main" id="{22977876-C29D-4D32-9948-303465A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7730" y="6309360"/>
            <a:ext cx="2736329" cy="457200"/>
          </a:xfrm>
        </p:spPr>
        <p:txBody>
          <a:bodyPr rtlCol="0"/>
          <a:lstStyle/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20" name="Numer slajdu — symbol zastępczy 15">
            <a:extLst>
              <a:ext uri="{FF2B5EF4-FFF2-40B4-BE49-F238E27FC236}">
                <a16:creationId xmlns:a16="http://schemas.microsoft.com/office/drawing/2014/main" id="{6A7BC11E-2EF0-4989-9A7E-7AB377DB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767057"/>
      </p:ext>
    </p:extLst>
  </p:cSld>
  <p:clrMapOvr>
    <a:masterClrMapping/>
  </p:clrMapOvr>
  <p:transition spd="med">
    <p:pull dir="u"/>
  </p:transition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Prostokąt 6">
            <a:extLst>
              <a:ext uri="{FF2B5EF4-FFF2-40B4-BE49-F238E27FC236}">
                <a16:creationId xmlns:a16="http://schemas.microsoft.com/office/drawing/2014/main" id="{BF5F5DFA-1BC3-4062-9356-6145C9F7C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6B5D461-AEC0-477F-A77A-6227F95A8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75813" y="0"/>
            <a:ext cx="4016188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E1A041D-DE47-45FA-AC78-CC7FD0257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11614254-52EF-4F58-99B1-CDA7C3922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9" y="1095508"/>
            <a:ext cx="82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D3B3ABA-0408-41EA-935D-D4F4586AA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178" y="1475399"/>
            <a:ext cx="6623040" cy="791861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13" name="Zawartość — symbol zastępczy 2">
            <a:extLst>
              <a:ext uri="{FF2B5EF4-FFF2-40B4-BE49-F238E27FC236}">
                <a16:creationId xmlns:a16="http://schemas.microsoft.com/office/drawing/2014/main" id="{40D7EF23-28EE-4115-879A-D95BBAC662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7179" y="2502047"/>
            <a:ext cx="6623039" cy="3030599"/>
          </a:xfrm>
        </p:spPr>
        <p:txBody>
          <a:bodyPr rtlCol="0" anchor="t">
            <a:normAutofit/>
          </a:bodyPr>
          <a:lstStyle>
            <a:lvl1pPr>
              <a:defRPr sz="2000" b="0"/>
            </a:lvl1pPr>
          </a:lstStyle>
          <a:p>
            <a:pPr rtl="0"/>
            <a:r>
              <a:rPr lang="pl"/>
              <a:t>Kliknij, aby dodać tekst</a:t>
            </a:r>
          </a:p>
        </p:txBody>
      </p:sp>
      <p:sp>
        <p:nvSpPr>
          <p:cNvPr id="23" name="Obraz — symbol zastępczy 22">
            <a:extLst>
              <a:ext uri="{FF2B5EF4-FFF2-40B4-BE49-F238E27FC236}">
                <a16:creationId xmlns:a16="http://schemas.microsoft.com/office/drawing/2014/main" id="{E4B41004-DE9E-4B19-B7DE-91782B37C8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94348" y="1085431"/>
            <a:ext cx="3997652" cy="5037857"/>
          </a:xfrm>
          <a:custGeom>
            <a:avLst/>
            <a:gdLst>
              <a:gd name="connsiteX0" fmla="*/ 0 w 3997652"/>
              <a:gd name="connsiteY0" fmla="*/ 0 h 5037857"/>
              <a:gd name="connsiteX1" fmla="*/ 3997652 w 3997652"/>
              <a:gd name="connsiteY1" fmla="*/ 0 h 5037857"/>
              <a:gd name="connsiteX2" fmla="*/ 3997652 w 3997652"/>
              <a:gd name="connsiteY2" fmla="*/ 5037857 h 5037857"/>
              <a:gd name="connsiteX3" fmla="*/ 0 w 3997652"/>
              <a:gd name="connsiteY3" fmla="*/ 5037857 h 503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7652" h="5037857">
                <a:moveTo>
                  <a:pt x="0" y="0"/>
                </a:moveTo>
                <a:lnTo>
                  <a:pt x="3997652" y="0"/>
                </a:lnTo>
                <a:lnTo>
                  <a:pt x="3997652" y="5037857"/>
                </a:lnTo>
                <a:lnTo>
                  <a:pt x="0" y="5037857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837301C-2B9B-4119-9002-BD6DB2AB8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144405"/>
            <a:ext cx="8150087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BD12738D-D0ED-4899-A01C-42439B5B3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6532" y="6167615"/>
            <a:ext cx="3982418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EED261D-45B9-40C1-8341-8B8B796E8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7" name="Stopka — symbol zastępczy 7">
            <a:extLst>
              <a:ext uri="{FF2B5EF4-FFF2-40B4-BE49-F238E27FC236}">
                <a16:creationId xmlns:a16="http://schemas.microsoft.com/office/drawing/2014/main" id="{182CF530-D736-4104-8678-850EEDF9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178" y="6309360"/>
            <a:ext cx="6623040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3E23953F-BF80-48E0-8282-62907D6C2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42523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9" name="Data — symbol zastępczy 5">
            <a:extLst>
              <a:ext uri="{FF2B5EF4-FFF2-40B4-BE49-F238E27FC236}">
                <a16:creationId xmlns:a16="http://schemas.microsoft.com/office/drawing/2014/main" id="{8DEDB7CE-711E-4E43-9450-4C7BECE2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537" y="6309360"/>
            <a:ext cx="1885598" cy="457200"/>
          </a:xfrm>
        </p:spPr>
        <p:txBody>
          <a:bodyPr rtlCol="0"/>
          <a:lstStyle/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20" name="Numer slajdu — symbol zastępczy 9">
            <a:extLst>
              <a:ext uri="{FF2B5EF4-FFF2-40B4-BE49-F238E27FC236}">
                <a16:creationId xmlns:a16="http://schemas.microsoft.com/office/drawing/2014/main" id="{F5D9588C-9E6B-42F6-8B42-D1838862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48373"/>
      </p:ext>
    </p:extLst>
  </p:cSld>
  <p:clrMapOvr>
    <a:masterClrMapping/>
  </p:clrMapOvr>
  <p:transition spd="med">
    <p:pull dir="u"/>
  </p:transition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ostokąt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21655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7552" y="0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5915" y="673308"/>
            <a:ext cx="6457717" cy="158089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35" name="Obraz — symbol zastępczy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461004"/>
            <a:ext cx="4613547" cy="3396996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34" name="Obraz — symbol zastępczy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613548" cy="3396994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29" name="Zawartość — symbol zastępczy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5918" y="2353586"/>
            <a:ext cx="6457717" cy="3767496"/>
          </a:xfrm>
        </p:spPr>
        <p:txBody>
          <a:bodyPr rtlCol="0" anchor="t">
            <a:normAutofit/>
          </a:bodyPr>
          <a:lstStyle>
            <a:lvl1pPr>
              <a:defRPr sz="1600" b="0" baseline="0"/>
            </a:lvl1pPr>
          </a:lstStyle>
          <a:p>
            <a:pPr rtl="0"/>
            <a:r>
              <a:rPr lang="pl"/>
              <a:t>Kliknij, aby dodać tekst</a:t>
            </a:r>
          </a:p>
        </p:txBody>
      </p:sp>
      <p:sp>
        <p:nvSpPr>
          <p:cNvPr id="31" name="Stopka — symbol zastępczy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271" y="6309360"/>
            <a:ext cx="4097030" cy="457200"/>
          </a:xfrm>
        </p:spPr>
        <p:txBody>
          <a:bodyPr rtlCol="0"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30" name="Data — symbol zastępczy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en-US">
                <a:solidFill>
                  <a:schemeClr val="tx2"/>
                </a:solidFill>
              </a:rPr>
              <a:t>2021-02-04</a:t>
            </a:r>
            <a:endParaRPr lang="en-US" dirty="0"/>
          </a:p>
        </p:txBody>
      </p:sp>
      <p:sp>
        <p:nvSpPr>
          <p:cNvPr id="32" name="Numer slajdu — symbol zastępczy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95" y="631317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22935"/>
      </p:ext>
    </p:extLst>
  </p:cSld>
  <p:clrMapOvr>
    <a:masterClrMapping/>
  </p:clrMapOvr>
  <p:transition spd="med">
    <p:pull dir="u"/>
  </p:transition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Prostokąt 21">
            <a:extLst>
              <a:ext uri="{FF2B5EF4-FFF2-40B4-BE49-F238E27FC236}">
                <a16:creationId xmlns:a16="http://schemas.microsoft.com/office/drawing/2014/main" id="{5C341663-7159-49AD-AAF3-4B3C490D8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96DEFA91-CCB3-4B9E-9CFC-AA9D92073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56253" y="3396996"/>
            <a:ext cx="461772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D83D2425-8E71-4C9D-8737-018CE4452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11059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0F2EB12-394C-40E4-9186-CBD6635B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801" y="-2"/>
            <a:ext cx="751444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53F9468C-8821-4670-9C7C-78E7D758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715" y="570088"/>
            <a:ext cx="6457717" cy="158089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l"/>
              <a:t>Kliknij, aby dodać tytuł</a:t>
            </a:r>
          </a:p>
        </p:txBody>
      </p:sp>
      <p:sp>
        <p:nvSpPr>
          <p:cNvPr id="35" name="Obraz — symbol zastępczy 5">
            <a:extLst>
              <a:ext uri="{FF2B5EF4-FFF2-40B4-BE49-F238E27FC236}">
                <a16:creationId xmlns:a16="http://schemas.microsoft.com/office/drawing/2014/main" id="{6198A97B-719D-4F79-A04B-46EE272A1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71157" y="3461002"/>
            <a:ext cx="4613547" cy="3396996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34" name="Obraz — symbol zastępczy 5">
            <a:extLst>
              <a:ext uri="{FF2B5EF4-FFF2-40B4-BE49-F238E27FC236}">
                <a16:creationId xmlns:a16="http://schemas.microsoft.com/office/drawing/2014/main" id="{79E62157-5D84-47E4-9718-5408E1C7E7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71157" y="-2"/>
            <a:ext cx="4613548" cy="3396994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29" name="Zawartość — symbol zastępczy 2">
            <a:extLst>
              <a:ext uri="{FF2B5EF4-FFF2-40B4-BE49-F238E27FC236}">
                <a16:creationId xmlns:a16="http://schemas.microsoft.com/office/drawing/2014/main" id="{551E6FEF-934C-427E-A65F-F501B04FC7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0718" y="2250366"/>
            <a:ext cx="6457717" cy="3767496"/>
          </a:xfrm>
        </p:spPr>
        <p:txBody>
          <a:bodyPr rtlCol="0" anchor="t">
            <a:normAutofit/>
          </a:bodyPr>
          <a:lstStyle>
            <a:lvl1pPr>
              <a:defRPr sz="1600" b="0" baseline="0"/>
            </a:lvl1pPr>
          </a:lstStyle>
          <a:p>
            <a:pPr rtl="0"/>
            <a:r>
              <a:rPr lang="pl"/>
              <a:t>Kliknij, aby dodać tekst</a:t>
            </a:r>
          </a:p>
        </p:txBody>
      </p:sp>
      <p:sp>
        <p:nvSpPr>
          <p:cNvPr id="31" name="Stopka — symbol zastępczy 4">
            <a:extLst>
              <a:ext uri="{FF2B5EF4-FFF2-40B4-BE49-F238E27FC236}">
                <a16:creationId xmlns:a16="http://schemas.microsoft.com/office/drawing/2014/main" id="{CA12CF76-B207-465C-A494-3C57818A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271" y="6309360"/>
            <a:ext cx="4097030" cy="457200"/>
          </a:xfrm>
        </p:spPr>
        <p:txBody>
          <a:bodyPr rtlCol="0"/>
          <a:lstStyle>
            <a:lvl1pPr>
              <a:defRPr>
                <a:effectLst>
                  <a:outerShdw blurRad="50800" dist="38100" dir="240000" algn="ctr" rotWithShape="0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30" name="Data — symbol zastępczy 3">
            <a:extLst>
              <a:ext uri="{FF2B5EF4-FFF2-40B4-BE49-F238E27FC236}">
                <a16:creationId xmlns:a16="http://schemas.microsoft.com/office/drawing/2014/main" id="{9F682261-0FB4-4600-86B5-DDF27881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05303" y="6309360"/>
            <a:ext cx="3411973" cy="457200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en-US">
                <a:solidFill>
                  <a:schemeClr val="tx2"/>
                </a:solidFill>
              </a:rPr>
              <a:t>2021-02-04</a:t>
            </a:r>
            <a:endParaRPr lang="en-US" dirty="0"/>
          </a:p>
        </p:txBody>
      </p:sp>
      <p:sp>
        <p:nvSpPr>
          <p:cNvPr id="32" name="Numer slajdu — symbol zastępczy 5">
            <a:extLst>
              <a:ext uri="{FF2B5EF4-FFF2-40B4-BE49-F238E27FC236}">
                <a16:creationId xmlns:a16="http://schemas.microsoft.com/office/drawing/2014/main" id="{632EB37A-06D5-4BC7-BC11-75B1719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95" y="631317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11713"/>
      </p:ext>
    </p:extLst>
  </p:cSld>
  <p:clrMapOvr>
    <a:masterClrMapping/>
  </p:clrMapOvr>
  <p:transition spd="med">
    <p:pull dir="u"/>
  </p:transition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zia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Prostokąt 23">
            <a:extLst>
              <a:ext uri="{FF2B5EF4-FFF2-40B4-BE49-F238E27FC236}">
                <a16:creationId xmlns:a16="http://schemas.microsoft.com/office/drawing/2014/main" id="{E7E77A60-3019-43AE-AA38-E130C04CFD8D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3FDBF0FB-88D2-4271-BFAF-D129CF8C2F68}"/>
              </a:ext>
            </a:extLst>
          </p:cNvPr>
          <p:cNvSpPr/>
          <p:nvPr userDrawn="1"/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862B807B-6DFA-471C-B675-016416207F0E}"/>
              </a:ext>
            </a:extLst>
          </p:cNvPr>
          <p:cNvSpPr/>
          <p:nvPr userDrawn="1"/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0555D4C0-9882-489D-AD77-A9F38B3784A6}"/>
              </a:ext>
            </a:extLst>
          </p:cNvPr>
          <p:cNvSpPr/>
          <p:nvPr userDrawn="1"/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9" name="Tytuł 1">
            <a:extLst>
              <a:ext uri="{FF2B5EF4-FFF2-40B4-BE49-F238E27FC236}">
                <a16:creationId xmlns:a16="http://schemas.microsoft.com/office/drawing/2014/main" id="{63F61843-5C9C-49E0-8A90-64085BC79F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503" y="1709530"/>
            <a:ext cx="3754671" cy="2528515"/>
          </a:xfrm>
        </p:spPr>
        <p:txBody>
          <a:bodyPr rtlCol="0" anchor="b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pl" sz="3600" b="1" cap="none">
                <a:solidFill>
                  <a:schemeClr val="tx2"/>
                </a:solidFill>
              </a:rPr>
              <a:t>Kliknij, aby dodać tytuł</a:t>
            </a:r>
          </a:p>
        </p:txBody>
      </p:sp>
      <p:sp>
        <p:nvSpPr>
          <p:cNvPr id="30" name="Podtytuł 2">
            <a:extLst>
              <a:ext uri="{FF2B5EF4-FFF2-40B4-BE49-F238E27FC236}">
                <a16:creationId xmlns:a16="http://schemas.microsoft.com/office/drawing/2014/main" id="{15C8BDC7-F09C-40A3-B14E-9A49781EE6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76914" y="4238046"/>
            <a:ext cx="3806919" cy="1741404"/>
          </a:xfrm>
        </p:spPr>
        <p:txBody>
          <a:bodyPr rtlCol="0" anchor="t">
            <a:normAutofit/>
          </a:bodyPr>
          <a:lstStyle>
            <a:lvl1pPr>
              <a:defRPr sz="1600" b="0"/>
            </a:lvl1pPr>
          </a:lstStyle>
          <a:p>
            <a:pPr rtl="0"/>
            <a:r>
              <a:rPr lang="pl" sz="2000">
                <a:solidFill>
                  <a:schemeClr val="tx2"/>
                </a:solidFill>
              </a:rPr>
              <a:t>Kliknij, aby dodać podtytuł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247A5DB4-1ED7-4630-89AF-F1802E44EF89}"/>
              </a:ext>
            </a:extLst>
          </p:cNvPr>
          <p:cNvSpPr/>
          <p:nvPr userDrawn="1"/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6E5D4012-4107-490F-A369-EA7063242A98}"/>
              </a:ext>
            </a:extLst>
          </p:cNvPr>
          <p:cNvSpPr/>
          <p:nvPr userDrawn="1"/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795C79E2-9EA5-4713-B4AF-0E4572CFFA2F}"/>
              </a:ext>
            </a:extLst>
          </p:cNvPr>
          <p:cNvSpPr/>
          <p:nvPr userDrawn="1"/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274C09E2-06F0-4230-8DAD-A0DBF01F8603}"/>
              </a:ext>
            </a:extLst>
          </p:cNvPr>
          <p:cNvSpPr/>
          <p:nvPr userDrawn="1"/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40" name="Obraz — symbol zastępczy 38">
            <a:extLst>
              <a:ext uri="{FF2B5EF4-FFF2-40B4-BE49-F238E27FC236}">
                <a16:creationId xmlns:a16="http://schemas.microsoft.com/office/drawing/2014/main" id="{AB2070F4-085F-4F8D-A1E8-A58E5F8F06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1095509"/>
            <a:ext cx="7519932" cy="5016892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</p:spTree>
    <p:extLst>
      <p:ext uri="{BB962C8B-B14F-4D97-AF65-F5344CB8AC3E}">
        <p14:creationId xmlns:p14="http://schemas.microsoft.com/office/powerpoint/2010/main" val="3640490536"/>
      </p:ext>
    </p:extLst>
  </p:cSld>
  <p:clrMapOvr>
    <a:masterClrMapping/>
  </p:clrMapOvr>
  <p:transition spd="med">
    <p:pull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Prostokąt 10">
            <a:extLst>
              <a:ext uri="{FF2B5EF4-FFF2-40B4-BE49-F238E27FC236}">
                <a16:creationId xmlns:a16="http://schemas.microsoft.com/office/drawing/2014/main" id="{EDEBA854-A26D-41C5-9D40-DF6B49ACB136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0995BFA7-EB65-4E20-A693-324FEF74D3A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6A9E9218-0397-4231-81F4-03972AB6A3DD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81905177-1789-44BB-950A-7018653E64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AF2F4B8C-C655-4441-A7FF-616EF634E6E1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F89301A4-3CA9-4D0E-944E-1BE5921FA0B3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9" name="Stopka — symbol zastępczy 4">
            <a:extLst>
              <a:ext uri="{FF2B5EF4-FFF2-40B4-BE49-F238E27FC236}">
                <a16:creationId xmlns:a16="http://schemas.microsoft.com/office/drawing/2014/main" id="{A9C29C55-D1EC-4DD4-BA5B-11E4AB15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pl"/>
              <a:t>Tytuł prezentacji</a:t>
            </a:r>
          </a:p>
        </p:txBody>
      </p:sp>
      <p:sp>
        <p:nvSpPr>
          <p:cNvPr id="20" name="Data — symbol zastępczy 3">
            <a:extLst>
              <a:ext uri="{FF2B5EF4-FFF2-40B4-BE49-F238E27FC236}">
                <a16:creationId xmlns:a16="http://schemas.microsoft.com/office/drawing/2014/main" id="{C31C8C6B-3212-41F0-A8A1-4A6A700AF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21" name="Numer slajdu — symbol zastępczy 5">
            <a:extLst>
              <a:ext uri="{FF2B5EF4-FFF2-40B4-BE49-F238E27FC236}">
                <a16:creationId xmlns:a16="http://schemas.microsoft.com/office/drawing/2014/main" id="{67357410-255F-470C-AD92-44B15997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2702" y="6303645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5124"/>
      </p:ext>
    </p:extLst>
  </p:cSld>
  <p:clrMapOvr>
    <a:masterClrMapping/>
  </p:clrMapOvr>
  <p:transition spd="med">
    <p:pull dir="u"/>
  </p:transition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Prostokąt 5">
            <a:extLst>
              <a:ext uri="{FF2B5EF4-FFF2-40B4-BE49-F238E27FC236}">
                <a16:creationId xmlns:a16="http://schemas.microsoft.com/office/drawing/2014/main" id="{2DF88512-9E62-4695-B350-39488566A1F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8CD596D-95F4-4C5C-A0E7-86D747FE70BE}"/>
              </a:ext>
            </a:extLst>
          </p:cNvPr>
          <p:cNvSpPr/>
          <p:nvPr userDrawn="1"/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7553E9F-DCBF-4BEE-A261-5AA97361A0E0}"/>
              </a:ext>
            </a:extLst>
          </p:cNvPr>
          <p:cNvSpPr/>
          <p:nvPr userDrawn="1"/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949B0EB0-AEBA-44ED-BC77-4188C74861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1" y="1044054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7278DD10-67BC-4E87-A788-A45C6093F5F8}"/>
              </a:ext>
            </a:extLst>
          </p:cNvPr>
          <p:cNvSpPr/>
          <p:nvPr userDrawn="1"/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16769F5-486B-4B48-A543-2C70359DF66E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2" name="Stopka — symbol zastępczy 4">
            <a:extLst>
              <a:ext uri="{FF2B5EF4-FFF2-40B4-BE49-F238E27FC236}">
                <a16:creationId xmlns:a16="http://schemas.microsoft.com/office/drawing/2014/main" id="{B47BB165-F380-48C4-B95B-C09C9189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1" y="6309360"/>
            <a:ext cx="5732061" cy="457200"/>
          </a:xfrm>
        </p:spPr>
        <p:txBody>
          <a:bodyPr rtlCol="0"/>
          <a:lstStyle/>
          <a:p>
            <a:pPr rtl="0"/>
            <a:r>
              <a:rPr lang="pl"/>
              <a:t>Tytuł prezentacji</a:t>
            </a:r>
          </a:p>
        </p:txBody>
      </p:sp>
      <p:sp>
        <p:nvSpPr>
          <p:cNvPr id="13" name="Data — symbol zastępczy 3">
            <a:extLst>
              <a:ext uri="{FF2B5EF4-FFF2-40B4-BE49-F238E27FC236}">
                <a16:creationId xmlns:a16="http://schemas.microsoft.com/office/drawing/2014/main" id="{49ADD171-0134-4347-A2D8-0B9D7634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14" name="Numer slajdu — symbol zastępczy 5">
            <a:extLst>
              <a:ext uri="{FF2B5EF4-FFF2-40B4-BE49-F238E27FC236}">
                <a16:creationId xmlns:a16="http://schemas.microsoft.com/office/drawing/2014/main" id="{F0805E9B-6657-4167-BD79-CAC59C0D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6988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61420"/>
      </p:ext>
    </p:extLst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y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7A8A107B-E23F-4793-95B4-335240DB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51118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B7568F3C-8CA8-489A-9870-E2C458355C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61512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615126 w 12192000"/>
              <a:gd name="connsiteY3" fmla="*/ 6858000 h 6858000"/>
              <a:gd name="connsiteX4" fmla="*/ 0 w 12192000"/>
              <a:gd name="connsiteY4" fmla="*/ 0 h 6858000"/>
              <a:gd name="connsiteX5" fmla="*/ 4551118 w 12192000"/>
              <a:gd name="connsiteY5" fmla="*/ 0 h 6858000"/>
              <a:gd name="connsiteX6" fmla="*/ 4551118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615126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615126" y="6858000"/>
                </a:lnTo>
                <a:close/>
                <a:moveTo>
                  <a:pt x="0" y="0"/>
                </a:moveTo>
                <a:lnTo>
                  <a:pt x="4551118" y="0"/>
                </a:lnTo>
                <a:lnTo>
                  <a:pt x="455111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t">
            <a:noAutofit/>
          </a:bodyPr>
          <a:lstStyle>
            <a:lvl1pPr algn="ctr">
              <a:defRPr/>
            </a:lvl1pPr>
          </a:lstStyle>
          <a:p>
            <a:pPr rtl="0"/>
            <a:r>
              <a:rPr lang="pl"/>
              <a:t>Kliknij, aby dodać zdjęcie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E2C14E8-F37D-4BEA-9D62-5E707EDF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25" y="1095508"/>
            <a:ext cx="4606535" cy="3936931"/>
          </a:xfrm>
          <a:solidFill>
            <a:schemeClr val="tx2"/>
          </a:solidFill>
        </p:spPr>
        <p:txBody>
          <a:bodyPr rIns="365760" rtlCol="0" anchor="b"/>
          <a:lstStyle>
            <a:lvl1pPr marL="365760">
              <a:lnSpc>
                <a:spcPct val="100000"/>
              </a:lnSpc>
              <a:spcBef>
                <a:spcPts val="1000"/>
              </a:spcBef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KLIKNIJ, ABY EDYTOWAĆ STYL WZORCA TYTUŁU</a:t>
            </a:r>
          </a:p>
        </p:txBody>
      </p:sp>
      <p:sp>
        <p:nvSpPr>
          <p:cNvPr id="5" name="Tekst — symbol zastępczy 4">
            <a:extLst>
              <a:ext uri="{FF2B5EF4-FFF2-40B4-BE49-F238E27FC236}">
                <a16:creationId xmlns:a16="http://schemas.microsoft.com/office/drawing/2014/main" id="{D1784D33-9C88-49E6-8F90-05148C549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726" y="5032439"/>
            <a:ext cx="4606535" cy="1079962"/>
          </a:xfrm>
          <a:solidFill>
            <a:schemeClr val="tx2"/>
          </a:solidFill>
        </p:spPr>
        <p:txBody>
          <a:bodyPr rtlCol="0" anchor="ctr"/>
          <a:lstStyle>
            <a:lvl1pPr marL="365760">
              <a:spcBef>
                <a:spcPts val="1000"/>
              </a:spcBef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"/>
              <a:t>Kliknij, aby edytować wzorzec tekstu </a:t>
            </a:r>
          </a:p>
        </p:txBody>
      </p:sp>
      <p:sp>
        <p:nvSpPr>
          <p:cNvPr id="24" name="Stopka — symbol zastępczy 4">
            <a:extLst>
              <a:ext uri="{FF2B5EF4-FFF2-40B4-BE49-F238E27FC236}">
                <a16:creationId xmlns:a16="http://schemas.microsoft.com/office/drawing/2014/main" id="{5CD820E0-0083-439B-A9DE-C3DEA1DEA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26" name="Data — symbol zastępczy 3">
            <a:extLst>
              <a:ext uri="{FF2B5EF4-FFF2-40B4-BE49-F238E27FC236}">
                <a16:creationId xmlns:a16="http://schemas.microsoft.com/office/drawing/2014/main" id="{D8A8D931-E01B-43C0-806F-2413BF593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27" name="Numer slajdu — symbol zastępczy 6">
            <a:extLst>
              <a:ext uri="{FF2B5EF4-FFF2-40B4-BE49-F238E27FC236}">
                <a16:creationId xmlns:a16="http://schemas.microsoft.com/office/drawing/2014/main" id="{0F3F4E6D-F4D2-430F-A2C3-3C037D77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31588"/>
      </p:ext>
    </p:extLst>
  </p:cSld>
  <p:clrMapOvr>
    <a:masterClrMapping/>
  </p:clrMapOvr>
  <p:transition spd="med">
    <p:pull dir="u"/>
  </p:transition>
  <p:hf hdr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espó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Prostokąt 18">
            <a:extLst>
              <a:ext uri="{FF2B5EF4-FFF2-40B4-BE49-F238E27FC236}">
                <a16:creationId xmlns:a16="http://schemas.microsoft.com/office/drawing/2014/main" id="{29F91A3C-7ABB-4E5E-B04F-29DB072AE13C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9EB9AABE-3FBC-4E64-8672-D073D4A3F412}"/>
              </a:ext>
            </a:extLst>
          </p:cNvPr>
          <p:cNvSpPr/>
          <p:nvPr userDrawn="1"/>
        </p:nvSpPr>
        <p:spPr>
          <a:xfrm>
            <a:off x="1038768" y="-2946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38FF13AE-FEBF-40A1-A799-6EB275CBBCB5}"/>
              </a:ext>
            </a:extLst>
          </p:cNvPr>
          <p:cNvSpPr/>
          <p:nvPr userDrawn="1"/>
        </p:nvSpPr>
        <p:spPr>
          <a:xfrm>
            <a:off x="0" y="4724838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9" name="Tytuł 1">
            <a:extLst>
              <a:ext uri="{FF2B5EF4-FFF2-40B4-BE49-F238E27FC236}">
                <a16:creationId xmlns:a16="http://schemas.microsoft.com/office/drawing/2014/main" id="{EACBDB11-07EC-4982-BBFA-8EECF50C7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5372" y="4872251"/>
            <a:ext cx="10013709" cy="103036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l">
                <a:solidFill>
                  <a:schemeClr val="bg1"/>
                </a:solidFill>
              </a:rPr>
              <a:t>Kliknij, aby dodać tytuł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67B21770-EBB9-4C73-BE13-26901F3CC9FB}"/>
              </a:ext>
            </a:extLst>
          </p:cNvPr>
          <p:cNvSpPr/>
          <p:nvPr userDrawn="1"/>
        </p:nvSpPr>
        <p:spPr>
          <a:xfrm>
            <a:off x="-1" y="4790620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4172AFA4-5141-4F0F-B9F6-0BE3ADBED218}"/>
              </a:ext>
            </a:extLst>
          </p:cNvPr>
          <p:cNvSpPr/>
          <p:nvPr userDrawn="1"/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3" name="Stopka — symbol zastępczy 4">
            <a:extLst>
              <a:ext uri="{FF2B5EF4-FFF2-40B4-BE49-F238E27FC236}">
                <a16:creationId xmlns:a16="http://schemas.microsoft.com/office/drawing/2014/main" id="{41DE758B-03CF-48F8-BCBE-AD97B704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5372" y="6309360"/>
            <a:ext cx="4946592" cy="457200"/>
          </a:xfrm>
        </p:spPr>
        <p:txBody>
          <a:bodyPr rtlCol="0"/>
          <a:lstStyle/>
          <a:p>
            <a:pPr rtl="0"/>
            <a:r>
              <a:rPr lang="pl"/>
              <a:t>Tytuł prezentacji</a:t>
            </a:r>
          </a:p>
        </p:txBody>
      </p:sp>
      <p:sp>
        <p:nvSpPr>
          <p:cNvPr id="34" name="Data — symbol zastępczy 3">
            <a:extLst>
              <a:ext uri="{FF2B5EF4-FFF2-40B4-BE49-F238E27FC236}">
                <a16:creationId xmlns:a16="http://schemas.microsoft.com/office/drawing/2014/main" id="{1640606E-041A-4385-96D7-3C6E775E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02168" y="6309360"/>
            <a:ext cx="2148840" cy="457200"/>
          </a:xfrm>
        </p:spPr>
        <p:txBody>
          <a:bodyPr rtlCol="0"/>
          <a:lstStyle/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35" name="Numer slajdu — symbol zastępczy 5">
            <a:extLst>
              <a:ext uri="{FF2B5EF4-FFF2-40B4-BE49-F238E27FC236}">
                <a16:creationId xmlns:a16="http://schemas.microsoft.com/office/drawing/2014/main" id="{35844B60-1EF6-4A90-9030-B5043BCD0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Obraz — symbol zastępczy 11">
            <a:extLst>
              <a:ext uri="{FF2B5EF4-FFF2-40B4-BE49-F238E27FC236}">
                <a16:creationId xmlns:a16="http://schemas.microsoft.com/office/drawing/2014/main" id="{F0EE079C-10D4-4C0C-8F48-80E7161005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1431" y="908329"/>
            <a:ext cx="2029968" cy="2029968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n-US"/>
          </a:p>
        </p:txBody>
      </p:sp>
      <p:sp>
        <p:nvSpPr>
          <p:cNvPr id="25" name="Obraz — symbol zastępczy 11">
            <a:extLst>
              <a:ext uri="{FF2B5EF4-FFF2-40B4-BE49-F238E27FC236}">
                <a16:creationId xmlns:a16="http://schemas.microsoft.com/office/drawing/2014/main" id="{EF9D7489-BAB3-49B7-B83B-9F6131DC9D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4461" y="908329"/>
            <a:ext cx="2029968" cy="2029968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6" name="Obraz — symbol zastępczy 11">
            <a:extLst>
              <a:ext uri="{FF2B5EF4-FFF2-40B4-BE49-F238E27FC236}">
                <a16:creationId xmlns:a16="http://schemas.microsoft.com/office/drawing/2014/main" id="{BC0EEF5C-B219-4286-B517-426EDF4EAF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77491" y="908329"/>
            <a:ext cx="2029968" cy="2029968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n-US"/>
          </a:p>
        </p:txBody>
      </p:sp>
      <p:sp>
        <p:nvSpPr>
          <p:cNvPr id="32" name="Obraz — symbol zastępczy 11">
            <a:extLst>
              <a:ext uri="{FF2B5EF4-FFF2-40B4-BE49-F238E27FC236}">
                <a16:creationId xmlns:a16="http://schemas.microsoft.com/office/drawing/2014/main" id="{66462103-08B6-4C6F-88CC-03FF546261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20521" y="908329"/>
            <a:ext cx="2029968" cy="2029968"/>
          </a:xfrm>
          <a:prstGeom prst="rect">
            <a:avLst/>
          </a:prstGeo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6" name="Tekst — symbol zastępczy 20">
            <a:extLst>
              <a:ext uri="{FF2B5EF4-FFF2-40B4-BE49-F238E27FC236}">
                <a16:creationId xmlns:a16="http://schemas.microsoft.com/office/drawing/2014/main" id="{278BA700-11E2-4D8A-A0C6-7CE3C00EC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91431" y="3060803"/>
            <a:ext cx="2029968" cy="365125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1800" b="1" kern="1200" spc="2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Imię i nazwisko</a:t>
            </a:r>
          </a:p>
        </p:txBody>
      </p:sp>
      <p:sp>
        <p:nvSpPr>
          <p:cNvPr id="37" name="Tekst — symbol zastępczy 22">
            <a:extLst>
              <a:ext uri="{FF2B5EF4-FFF2-40B4-BE49-F238E27FC236}">
                <a16:creationId xmlns:a16="http://schemas.microsoft.com/office/drawing/2014/main" id="{F5914669-6EB5-485E-AB8B-3A2E4F1718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91431" y="3365169"/>
            <a:ext cx="2029968" cy="27432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Tytuł</a:t>
            </a:r>
          </a:p>
        </p:txBody>
      </p:sp>
      <p:sp>
        <p:nvSpPr>
          <p:cNvPr id="38" name="Tekst — symbol zastępczy 20">
            <a:extLst>
              <a:ext uri="{FF2B5EF4-FFF2-40B4-BE49-F238E27FC236}">
                <a16:creationId xmlns:a16="http://schemas.microsoft.com/office/drawing/2014/main" id="{59BCC58C-2434-490A-8749-D8311B9025F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4461" y="3060803"/>
            <a:ext cx="2029968" cy="365125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1800" b="1" kern="1200" spc="2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Imię i nazwisko</a:t>
            </a:r>
          </a:p>
        </p:txBody>
      </p:sp>
      <p:sp>
        <p:nvSpPr>
          <p:cNvPr id="39" name="Tekst — symbol zastępczy 22">
            <a:extLst>
              <a:ext uri="{FF2B5EF4-FFF2-40B4-BE49-F238E27FC236}">
                <a16:creationId xmlns:a16="http://schemas.microsoft.com/office/drawing/2014/main" id="{8FD90DAF-BAFA-4B9E-A682-AD69AEC3ABF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4461" y="3365169"/>
            <a:ext cx="2029968" cy="27432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b="0" kern="1200" spc="2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Tytuł</a:t>
            </a:r>
          </a:p>
        </p:txBody>
      </p:sp>
      <p:sp>
        <p:nvSpPr>
          <p:cNvPr id="40" name="Tekst — symbol zastępczy 20">
            <a:extLst>
              <a:ext uri="{FF2B5EF4-FFF2-40B4-BE49-F238E27FC236}">
                <a16:creationId xmlns:a16="http://schemas.microsoft.com/office/drawing/2014/main" id="{5E3B0A9D-DD75-43E3-A689-283E65DF3F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7491" y="3060803"/>
            <a:ext cx="2029968" cy="365125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1800" b="1" kern="1200" spc="2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Imię i nazwisko</a:t>
            </a:r>
          </a:p>
        </p:txBody>
      </p:sp>
      <p:sp>
        <p:nvSpPr>
          <p:cNvPr id="41" name="Tekst — symbol zastępczy 22">
            <a:extLst>
              <a:ext uri="{FF2B5EF4-FFF2-40B4-BE49-F238E27FC236}">
                <a16:creationId xmlns:a16="http://schemas.microsoft.com/office/drawing/2014/main" id="{EA0EDFB3-D33B-471A-B50B-93FB685241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7491" y="3365169"/>
            <a:ext cx="2029968" cy="27432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b="0" kern="1200" spc="2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Tytuł</a:t>
            </a:r>
          </a:p>
        </p:txBody>
      </p:sp>
      <p:sp>
        <p:nvSpPr>
          <p:cNvPr id="42" name="Tekst — symbol zastępczy 20">
            <a:extLst>
              <a:ext uri="{FF2B5EF4-FFF2-40B4-BE49-F238E27FC236}">
                <a16:creationId xmlns:a16="http://schemas.microsoft.com/office/drawing/2014/main" id="{39A96C54-26D5-4B10-A345-F6C034F2E7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20521" y="3060803"/>
            <a:ext cx="2029968" cy="365125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1800" b="1" kern="1200" spc="2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Imię i nazwisko</a:t>
            </a:r>
          </a:p>
        </p:txBody>
      </p:sp>
      <p:sp>
        <p:nvSpPr>
          <p:cNvPr id="43" name="Tekst — symbol zastępczy 22">
            <a:extLst>
              <a:ext uri="{FF2B5EF4-FFF2-40B4-BE49-F238E27FC236}">
                <a16:creationId xmlns:a16="http://schemas.microsoft.com/office/drawing/2014/main" id="{4316B0AE-245F-4164-BF74-B514BA424C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20521" y="3365169"/>
            <a:ext cx="2029968" cy="27432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b="0" kern="1200" spc="2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pl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3672599757"/>
      </p:ext>
    </p:extLst>
  </p:cSld>
  <p:clrMapOvr>
    <a:masterClrMapping/>
  </p:clrMapOvr>
  <p:transition spd="med">
    <p:pull dir="u"/>
  </p:transition>
  <p:hf hdr="0"/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lang="en-US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 rtl="0"/>
            <a:r>
              <a:rPr lang="pl"/>
              <a:t>Kliknij, aby edytować style wzorców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 lang="en-US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376671" y="6309360"/>
            <a:ext cx="454961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US"/>
              <a:t>2021-02-04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642918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l"/>
              <a:t>Tytuł prezentacji</a:t>
            </a:r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9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5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</p:sldLayoutIdLst>
  <p:transition spd="med">
    <p:pull dir="u"/>
  </p:transition>
  <p:hf hdr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0814B6A3-5F3E-4909-8ED5-87FE82492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168" y="1057522"/>
            <a:ext cx="5120975" cy="2173433"/>
          </a:xfrm>
        </p:spPr>
        <p:txBody>
          <a:bodyPr vert="horz" lIns="109728" tIns="109728" rIns="109728" bIns="91440" rtlCol="0" anchor="ctr">
            <a:noAutofit/>
          </a:bodyPr>
          <a:lstStyle/>
          <a:p>
            <a:pPr rtl="0"/>
            <a:r>
              <a:rPr lang="pl-PL" sz="3600" dirty="0"/>
              <a:t>współczesne podejście do planowania transportu</a:t>
            </a:r>
            <a:endParaRPr lang="pl" sz="3600" dirty="0"/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4B0552E2-3F84-4A73-A16B-C54043C66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493" y="4924425"/>
            <a:ext cx="4985065" cy="1899707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rtl="0"/>
            <a:r>
              <a:rPr lang="pl" sz="1400" dirty="0"/>
              <a:t>Pomorskie Biuro Planowania Regionalnego</a:t>
            </a:r>
          </a:p>
          <a:p>
            <a:pPr rtl="0"/>
            <a:endParaRPr lang="pl" sz="400" dirty="0"/>
          </a:p>
          <a:p>
            <a:pPr rtl="0"/>
            <a:r>
              <a:rPr lang="pl" sz="1400" dirty="0"/>
              <a:t>Barbara Birr</a:t>
            </a:r>
          </a:p>
          <a:p>
            <a:pPr rtl="0"/>
            <a:endParaRPr lang="pl" sz="400" dirty="0"/>
          </a:p>
          <a:p>
            <a:pPr rtl="0"/>
            <a:r>
              <a:rPr lang="pl" sz="1400" dirty="0"/>
              <a:t>26.04.2025</a:t>
            </a: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6A9816FA-5F2A-6E7A-842B-B01D692A4D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123" t="11667" r="20194"/>
          <a:stretch/>
        </p:blipFill>
        <p:spPr>
          <a:xfrm>
            <a:off x="6859935" y="0"/>
            <a:ext cx="5332065" cy="6858000"/>
          </a:xfrm>
        </p:spPr>
      </p:pic>
      <p:pic>
        <p:nvPicPr>
          <p:cNvPr id="2" name="Obraz 1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B6716F4-30CF-48C9-F642-CEA193E59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93" y="33868"/>
            <a:ext cx="5369442" cy="8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9375"/>
      </p:ext>
    </p:extLst>
  </p:cSld>
  <p:clrMapOvr>
    <a:masterClrMapping/>
  </p:clrMapOvr>
  <p:transition spd="med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417DF91E-C532-03AC-63E8-E2F254336FB7}"/>
              </a:ext>
            </a:extLst>
          </p:cNvPr>
          <p:cNvSpPr/>
          <p:nvPr/>
        </p:nvSpPr>
        <p:spPr>
          <a:xfrm>
            <a:off x="0" y="0"/>
            <a:ext cx="7505700" cy="2111815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2790EBA-9E6C-6EE7-4FBF-8B8BAC5A2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15" y="87630"/>
            <a:ext cx="6457717" cy="2063348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pl-PL" dirty="0">
                <a:solidFill>
                  <a:schemeClr val="bg1"/>
                </a:solidFill>
              </a:rPr>
              <a:t>Rola współczesnego podejścia do planowania transportu</a:t>
            </a:r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84318C33-8DB8-7D27-F707-365A03FA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AEF9944-A4F6-4C59-AEBD-678D6480B8EA}" type="slidenum">
              <a:rPr lang="en-US" smtClean="0"/>
              <a:t>2</a:t>
            </a:fld>
            <a:endParaRPr lang="en-US" dirty="0"/>
          </a:p>
        </p:txBody>
      </p:sp>
      <p:sp>
        <p:nvSpPr>
          <p:cNvPr id="10" name="Prostokąt: ścięte rogi po przekątnej 9">
            <a:extLst>
              <a:ext uri="{FF2B5EF4-FFF2-40B4-BE49-F238E27FC236}">
                <a16:creationId xmlns:a16="http://schemas.microsoft.com/office/drawing/2014/main" id="{C42B74AB-0024-DC7B-D737-3FF2D21B2A0E}"/>
              </a:ext>
            </a:extLst>
          </p:cNvPr>
          <p:cNvSpPr/>
          <p:nvPr/>
        </p:nvSpPr>
        <p:spPr>
          <a:xfrm>
            <a:off x="304801" y="2444678"/>
            <a:ext cx="5010150" cy="914400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Bez danych i prognoz ruchu trudno</a:t>
            </a:r>
          </a:p>
          <a:p>
            <a:pPr algn="ctr"/>
            <a:r>
              <a:rPr lang="pl-PL" sz="1600" b="1" dirty="0">
                <a:solidFill>
                  <a:schemeClr val="tx1"/>
                </a:solidFill>
              </a:rPr>
              <a:t>o trafne wnioski do planów i projektów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11" name="Prostokąt: ścięte rogi po przekątnej 10">
            <a:extLst>
              <a:ext uri="{FF2B5EF4-FFF2-40B4-BE49-F238E27FC236}">
                <a16:creationId xmlns:a16="http://schemas.microsoft.com/office/drawing/2014/main" id="{24C3B55D-9955-2C42-78F2-688A891C5F20}"/>
              </a:ext>
            </a:extLst>
          </p:cNvPr>
          <p:cNvSpPr/>
          <p:nvPr/>
        </p:nvSpPr>
        <p:spPr>
          <a:xfrm>
            <a:off x="2245579" y="3648728"/>
            <a:ext cx="5010150" cy="914400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Bez trafnych wniosków trudno zapewnić wysoką jakość systemu transportowego</a:t>
            </a:r>
          </a:p>
        </p:txBody>
      </p:sp>
      <p:sp>
        <p:nvSpPr>
          <p:cNvPr id="12" name="Prostokąt: ścięte rogi po przekątnej 11">
            <a:extLst>
              <a:ext uri="{FF2B5EF4-FFF2-40B4-BE49-F238E27FC236}">
                <a16:creationId xmlns:a16="http://schemas.microsoft.com/office/drawing/2014/main" id="{9CAC1429-A5B6-6668-3FDF-4D7486A87F93}"/>
              </a:ext>
            </a:extLst>
          </p:cNvPr>
          <p:cNvSpPr/>
          <p:nvPr/>
        </p:nvSpPr>
        <p:spPr>
          <a:xfrm>
            <a:off x="304801" y="4868234"/>
            <a:ext cx="5010150" cy="1131900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Bez wysokiej jakości transportu trudno jest zapewnić dynamiczny rozwój współczesnych miast i regionów.</a:t>
            </a:r>
          </a:p>
        </p:txBody>
      </p:sp>
      <p:pic>
        <p:nvPicPr>
          <p:cNvPr id="23" name="Obraz 22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244B1C6-68B4-B612-08F1-32E007F6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025" y="6134547"/>
            <a:ext cx="5369442" cy="814446"/>
          </a:xfrm>
          <a:prstGeom prst="rect">
            <a:avLst/>
          </a:prstGeom>
        </p:spPr>
      </p:pic>
      <p:pic>
        <p:nvPicPr>
          <p:cNvPr id="16" name="Obraz 15" descr="Obraz zawierający tekst, plakat, clipart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0D267F8-721B-79C1-5E61-91C63C22D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900" r="5486" b="17222"/>
          <a:stretch/>
        </p:blipFill>
        <p:spPr>
          <a:xfrm>
            <a:off x="7572590" y="0"/>
            <a:ext cx="4619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85027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6FEE7350-8790-BFC8-C02C-74D7392F3B61}"/>
              </a:ext>
            </a:extLst>
          </p:cNvPr>
          <p:cNvSpPr/>
          <p:nvPr/>
        </p:nvSpPr>
        <p:spPr>
          <a:xfrm>
            <a:off x="4605254" y="-6228"/>
            <a:ext cx="7592785" cy="2111815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Obraz zawierający tekst, mapa, atlas, zrzut ekranu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EED426B-EFEA-149E-BB03-26EAD56137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0" t="1417" r="1033" b="25090"/>
          <a:stretch/>
        </p:blipFill>
        <p:spPr>
          <a:xfrm>
            <a:off x="365764" y="3454498"/>
            <a:ext cx="4239490" cy="334347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0DB718B-2463-553B-0F15-00D4346021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04" b="2561"/>
          <a:stretch/>
        </p:blipFill>
        <p:spPr>
          <a:xfrm>
            <a:off x="374073" y="8286"/>
            <a:ext cx="4239491" cy="3383990"/>
          </a:xfrm>
          <a:prstGeom prst="rect">
            <a:avLst/>
          </a:pr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0EDB7E63-0AD5-451A-9802-48AB1D44E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915" y="320215"/>
            <a:ext cx="6457717" cy="1580890"/>
          </a:xfrm>
        </p:spPr>
        <p:txBody>
          <a:bodyPr rtlCol="0">
            <a:normAutofit fontScale="90000"/>
          </a:bodyPr>
          <a:lstStyle/>
          <a:p>
            <a:pPr rtl="0"/>
            <a:r>
              <a:rPr lang="pl" dirty="0">
                <a:solidFill>
                  <a:schemeClr val="bg1"/>
                </a:solidFill>
              </a:rPr>
              <a:t>Czym jest symulacyjny model transportu?</a:t>
            </a:r>
          </a:p>
        </p:txBody>
      </p:sp>
      <p:sp>
        <p:nvSpPr>
          <p:cNvPr id="23" name="Numer slajdu — symbol zastępczy 22">
            <a:extLst>
              <a:ext uri="{FF2B5EF4-FFF2-40B4-BE49-F238E27FC236}">
                <a16:creationId xmlns:a16="http://schemas.microsoft.com/office/drawing/2014/main" id="{1CFAACA4-65B8-42F6-BCD5-C3D1E8D9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33668" y="6303645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pPr rtl="0"/>
              <a:t>3</a:t>
            </a:fld>
            <a:endParaRPr lang="en-US" dirty="0"/>
          </a:p>
        </p:txBody>
      </p:sp>
      <p:pic>
        <p:nvPicPr>
          <p:cNvPr id="2" name="Obraz 1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6CA6AD4E-EDD4-B62E-5630-8510C8FD7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6083112"/>
            <a:ext cx="5369442" cy="814446"/>
          </a:xfrm>
          <a:prstGeom prst="rect">
            <a:avLst/>
          </a:prstGeom>
        </p:spPr>
      </p:pic>
      <p:sp>
        <p:nvSpPr>
          <p:cNvPr id="12" name="Prostokąt: ścięte rogi po przekątnej 11">
            <a:extLst>
              <a:ext uri="{FF2B5EF4-FFF2-40B4-BE49-F238E27FC236}">
                <a16:creationId xmlns:a16="http://schemas.microsoft.com/office/drawing/2014/main" id="{90807472-0A08-BD3F-90FC-DEDF592A7BA7}"/>
              </a:ext>
            </a:extLst>
          </p:cNvPr>
          <p:cNvSpPr/>
          <p:nvPr/>
        </p:nvSpPr>
        <p:spPr>
          <a:xfrm>
            <a:off x="4877615" y="2294719"/>
            <a:ext cx="5010150" cy="914400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komputerowa reprezentacja systemu transportowego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13" name="Prostokąt: ścięte rogi po przekątnej 12">
            <a:extLst>
              <a:ext uri="{FF2B5EF4-FFF2-40B4-BE49-F238E27FC236}">
                <a16:creationId xmlns:a16="http://schemas.microsoft.com/office/drawing/2014/main" id="{C41411C1-4D02-2597-5AB1-CCDD94FA0801}"/>
              </a:ext>
            </a:extLst>
          </p:cNvPr>
          <p:cNvSpPr/>
          <p:nvPr/>
        </p:nvSpPr>
        <p:spPr>
          <a:xfrm>
            <a:off x="6951921" y="3392276"/>
            <a:ext cx="5010150" cy="1334396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odwzorowanie przepływów osób</a:t>
            </a:r>
          </a:p>
          <a:p>
            <a:pPr algn="ctr"/>
            <a:r>
              <a:rPr lang="pl-PL" sz="1600" b="1" dirty="0"/>
              <a:t>i pojazdów oraz zachowań użytkowników infrastruktury</a:t>
            </a:r>
          </a:p>
          <a:p>
            <a:pPr algn="ctr"/>
            <a:r>
              <a:rPr lang="pl-PL" sz="1200" b="1" spc="-190" dirty="0"/>
              <a:t>----------------------------------------------------------------------------------------</a:t>
            </a:r>
          </a:p>
          <a:p>
            <a:pPr algn="ctr"/>
            <a:r>
              <a:rPr lang="pl-PL" sz="1600" b="1" dirty="0"/>
              <a:t>podejście multimodalne</a:t>
            </a:r>
          </a:p>
        </p:txBody>
      </p:sp>
      <p:sp>
        <p:nvSpPr>
          <p:cNvPr id="14" name="Prostokąt: ścięte rogi po przekątnej 13">
            <a:extLst>
              <a:ext uri="{FF2B5EF4-FFF2-40B4-BE49-F238E27FC236}">
                <a16:creationId xmlns:a16="http://schemas.microsoft.com/office/drawing/2014/main" id="{B35190F7-E7D9-DBA6-33BB-1C13A0E23D7A}"/>
              </a:ext>
            </a:extLst>
          </p:cNvPr>
          <p:cNvSpPr/>
          <p:nvPr/>
        </p:nvSpPr>
        <p:spPr>
          <a:xfrm>
            <a:off x="4877615" y="4960850"/>
            <a:ext cx="5010150" cy="1223842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symulacja różnych scenariuszy i ocena ich wpływu na ruch drogowy, transport publiczny, emisje spalin oraz inne aspekty mobilności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16548D23-B94E-B8FB-3588-8A25B4F606F2}"/>
              </a:ext>
            </a:extLst>
          </p:cNvPr>
          <p:cNvSpPr/>
          <p:nvPr/>
        </p:nvSpPr>
        <p:spPr>
          <a:xfrm>
            <a:off x="0" y="0"/>
            <a:ext cx="357471" cy="6858000"/>
          </a:xfrm>
          <a:prstGeom prst="rect">
            <a:avLst/>
          </a:prstGeom>
          <a:solidFill>
            <a:srgbClr val="15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AF724D84-A70B-FA1B-FFCB-C6643106C471}"/>
              </a:ext>
            </a:extLst>
          </p:cNvPr>
          <p:cNvCxnSpPr>
            <a:cxnSpLocks/>
          </p:cNvCxnSpPr>
          <p:nvPr/>
        </p:nvCxnSpPr>
        <p:spPr>
          <a:xfrm>
            <a:off x="357471" y="0"/>
            <a:ext cx="24895" cy="6858000"/>
          </a:xfrm>
          <a:prstGeom prst="line">
            <a:avLst/>
          </a:prstGeom>
          <a:ln w="57150">
            <a:solidFill>
              <a:srgbClr val="0E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33227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>
            <a:extLst>
              <a:ext uri="{FF2B5EF4-FFF2-40B4-BE49-F238E27FC236}">
                <a16:creationId xmlns:a16="http://schemas.microsoft.com/office/drawing/2014/main" id="{8D0AE722-3A17-4292-8B0C-015DEE23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pl" dirty="0"/>
              <a:t>Rola kompleksowych badań ruchu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8A75989F-94E4-487A-845C-A4F547DD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pPr rtl="0"/>
              <a:t>4</a:t>
            </a:fld>
            <a:endParaRPr lang="en-US" dirty="0"/>
          </a:p>
        </p:txBody>
      </p:sp>
      <p:pic>
        <p:nvPicPr>
          <p:cNvPr id="2" name="Obraz 1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331FFAD-9A1B-588A-3DE6-69D0858AF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6083112"/>
            <a:ext cx="5369442" cy="814446"/>
          </a:xfrm>
          <a:prstGeom prst="rect">
            <a:avLst/>
          </a:prstGeom>
        </p:spPr>
      </p:pic>
      <p:pic>
        <p:nvPicPr>
          <p:cNvPr id="4" name="Obraz 3" descr="Obraz zawierający tekst, Czcionka, Grafika, projekt graficz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7F54C5C-A956-94BA-420C-E93B39CAA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9" y="2246914"/>
            <a:ext cx="2398821" cy="2364172"/>
          </a:xfrm>
          <a:prstGeom prst="rect">
            <a:avLst/>
          </a:prstGeom>
        </p:spPr>
      </p:pic>
      <p:sp>
        <p:nvSpPr>
          <p:cNvPr id="19" name="Prostokąt: ścięte rogi po przekątnej 18">
            <a:extLst>
              <a:ext uri="{FF2B5EF4-FFF2-40B4-BE49-F238E27FC236}">
                <a16:creationId xmlns:a16="http://schemas.microsoft.com/office/drawing/2014/main" id="{21F59A86-E093-8CB7-F826-749D74B1E027}"/>
              </a:ext>
            </a:extLst>
          </p:cNvPr>
          <p:cNvSpPr/>
          <p:nvPr/>
        </p:nvSpPr>
        <p:spPr>
          <a:xfrm>
            <a:off x="3210739" y="1672245"/>
            <a:ext cx="5676085" cy="883268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</a:rPr>
              <a:t>podstawowa metoda pozyskiwania danych</a:t>
            </a:r>
          </a:p>
          <a:p>
            <a:pPr algn="ctr"/>
            <a:r>
              <a:rPr lang="pl-PL" sz="1600" b="1" dirty="0">
                <a:solidFill>
                  <a:schemeClr val="tx1"/>
                </a:solidFill>
              </a:rPr>
              <a:t>o mobilności mieszkańców danego obszaru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20" name="Prostokąt: ścięte rogi po przekątnej 19">
            <a:extLst>
              <a:ext uri="{FF2B5EF4-FFF2-40B4-BE49-F238E27FC236}">
                <a16:creationId xmlns:a16="http://schemas.microsoft.com/office/drawing/2014/main" id="{A77F9905-80B7-9ED6-BC82-AD2937A3B8D1}"/>
              </a:ext>
            </a:extLst>
          </p:cNvPr>
          <p:cNvSpPr/>
          <p:nvPr/>
        </p:nvSpPr>
        <p:spPr>
          <a:xfrm>
            <a:off x="5829300" y="2753623"/>
            <a:ext cx="6237546" cy="1006892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odwzorowanie specyfiki regionu</a:t>
            </a:r>
          </a:p>
          <a:p>
            <a:pPr algn="ctr"/>
            <a:r>
              <a:rPr lang="pl-PL" sz="1000" b="1" spc="-200" dirty="0"/>
              <a:t>-------------------------------------------------------------------------------------------------------------------------------------------------</a:t>
            </a:r>
          </a:p>
          <a:p>
            <a:pPr algn="ctr"/>
            <a:r>
              <a:rPr lang="pl-PL" sz="1600" b="1" dirty="0"/>
              <a:t>odwzorowanie zachowań różnych grup społecznych</a:t>
            </a:r>
          </a:p>
        </p:txBody>
      </p:sp>
      <p:sp>
        <p:nvSpPr>
          <p:cNvPr id="21" name="Prostokąt: ścięte rogi po przekątnej 20">
            <a:extLst>
              <a:ext uri="{FF2B5EF4-FFF2-40B4-BE49-F238E27FC236}">
                <a16:creationId xmlns:a16="http://schemas.microsoft.com/office/drawing/2014/main" id="{18D03C79-1FFD-D555-442D-4FF4E2630CC3}"/>
              </a:ext>
            </a:extLst>
          </p:cNvPr>
          <p:cNvSpPr/>
          <p:nvPr/>
        </p:nvSpPr>
        <p:spPr>
          <a:xfrm>
            <a:off x="3210739" y="3969410"/>
            <a:ext cx="5676085" cy="1006892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baza danych o transporcie w województwie</a:t>
            </a:r>
          </a:p>
          <a:p>
            <a:pPr algn="ctr"/>
            <a:r>
              <a:rPr lang="pl-PL" sz="1000" b="1" spc="-200" dirty="0"/>
              <a:t>-------------------------------------------------------------------------------------------------------------------------------------------------------</a:t>
            </a:r>
          </a:p>
          <a:p>
            <a:pPr algn="ctr"/>
            <a:r>
              <a:rPr lang="pl-PL" sz="1600" b="1" dirty="0"/>
              <a:t>porządkowanie danych przestrzennych</a:t>
            </a:r>
          </a:p>
        </p:txBody>
      </p:sp>
      <p:sp>
        <p:nvSpPr>
          <p:cNvPr id="22" name="Prostokąt: ścięte rogi po przekątnej 21">
            <a:extLst>
              <a:ext uri="{FF2B5EF4-FFF2-40B4-BE49-F238E27FC236}">
                <a16:creationId xmlns:a16="http://schemas.microsoft.com/office/drawing/2014/main" id="{39910DED-7A6F-A0F1-574D-BFCCE84B6DA7}"/>
              </a:ext>
            </a:extLst>
          </p:cNvPr>
          <p:cNvSpPr/>
          <p:nvPr/>
        </p:nvSpPr>
        <p:spPr>
          <a:xfrm>
            <a:off x="7056696" y="5165587"/>
            <a:ext cx="5010150" cy="651606"/>
          </a:xfrm>
          <a:prstGeom prst="snip2DiagRect">
            <a:avLst/>
          </a:prstGeom>
          <a:noFill/>
          <a:ln w="762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/>
              <a:t>wsad do planów ogólnych, PZPWP</a:t>
            </a:r>
          </a:p>
        </p:txBody>
      </p:sp>
    </p:spTree>
    <p:extLst>
      <p:ext uri="{BB962C8B-B14F-4D97-AF65-F5344CB8AC3E}">
        <p14:creationId xmlns:p14="http://schemas.microsoft.com/office/powerpoint/2010/main" val="281054526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0235702-D252-448C-B19A-B3316C4F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pl" dirty="0"/>
              <a:t>Co można pozyskać?</a:t>
            </a:r>
          </a:p>
        </p:txBody>
      </p:sp>
      <p:sp>
        <p:nvSpPr>
          <p:cNvPr id="16" name="Numer slajdu — symbol zastępczy 15">
            <a:extLst>
              <a:ext uri="{FF2B5EF4-FFF2-40B4-BE49-F238E27FC236}">
                <a16:creationId xmlns:a16="http://schemas.microsoft.com/office/drawing/2014/main" id="{533E7CD9-5271-46B0-BE9D-C03F6CFC6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pPr rtl="0"/>
              <a:t>5</a:t>
            </a:fld>
            <a:endParaRPr lang="en-US" dirty="0"/>
          </a:p>
        </p:txBody>
      </p:sp>
      <p:sp>
        <p:nvSpPr>
          <p:cNvPr id="11" name="Zawartość — symbol zastępczy 7">
            <a:extLst>
              <a:ext uri="{FF2B5EF4-FFF2-40B4-BE49-F238E27FC236}">
                <a16:creationId xmlns:a16="http://schemas.microsoft.com/office/drawing/2014/main" id="{8FE9A566-DFD3-9C17-CA75-865DC4259A55}"/>
              </a:ext>
            </a:extLst>
          </p:cNvPr>
          <p:cNvSpPr txBox="1">
            <a:spLocks/>
          </p:cNvSpPr>
          <p:nvPr/>
        </p:nvSpPr>
        <p:spPr>
          <a:xfrm>
            <a:off x="143837" y="1421910"/>
            <a:ext cx="3189567" cy="46515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dirty="0"/>
              <a:t>Analizy regionalne</a:t>
            </a:r>
            <a:r>
              <a:rPr lang="pl" dirty="0"/>
              <a:t>:</a:t>
            </a:r>
          </a:p>
        </p:txBody>
      </p:sp>
      <p:pic>
        <p:nvPicPr>
          <p:cNvPr id="17" name="Obraz 16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24696B2-2A9B-D3BD-6DAA-48C8F53E9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6083112"/>
            <a:ext cx="5369442" cy="814446"/>
          </a:xfrm>
          <a:prstGeom prst="rect">
            <a:avLst/>
          </a:prstGeom>
        </p:spPr>
      </p:pic>
      <p:sp>
        <p:nvSpPr>
          <p:cNvPr id="2" name="Prostokąt: ścięte rogi po przekątnej 1">
            <a:extLst>
              <a:ext uri="{FF2B5EF4-FFF2-40B4-BE49-F238E27FC236}">
                <a16:creationId xmlns:a16="http://schemas.microsoft.com/office/drawing/2014/main" id="{A5BF4033-DC03-CA33-045C-9B4677885C0C}"/>
              </a:ext>
            </a:extLst>
          </p:cNvPr>
          <p:cNvSpPr/>
          <p:nvPr/>
        </p:nvSpPr>
        <p:spPr>
          <a:xfrm>
            <a:off x="286130" y="1983846"/>
            <a:ext cx="4988664" cy="573971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Prognoza wzrostu ruchu na podstawie planowanych inwestycji i zmian demograficznych.</a:t>
            </a:r>
          </a:p>
        </p:txBody>
      </p:sp>
      <p:sp>
        <p:nvSpPr>
          <p:cNvPr id="5" name="Prostokąt: ścięte rogi po przekątnej 4">
            <a:extLst>
              <a:ext uri="{FF2B5EF4-FFF2-40B4-BE49-F238E27FC236}">
                <a16:creationId xmlns:a16="http://schemas.microsoft.com/office/drawing/2014/main" id="{D010D135-2708-A51C-9B9E-99B38A219865}"/>
              </a:ext>
            </a:extLst>
          </p:cNvPr>
          <p:cNvSpPr/>
          <p:nvPr/>
        </p:nvSpPr>
        <p:spPr>
          <a:xfrm>
            <a:off x="286128" y="2745224"/>
            <a:ext cx="5140637" cy="410356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Szacowanie zapotrzebowania na transport publiczny.</a:t>
            </a:r>
          </a:p>
        </p:txBody>
      </p:sp>
      <p:sp>
        <p:nvSpPr>
          <p:cNvPr id="7" name="Prostokąt: ścięte rogi po przekątnej 6">
            <a:extLst>
              <a:ext uri="{FF2B5EF4-FFF2-40B4-BE49-F238E27FC236}">
                <a16:creationId xmlns:a16="http://schemas.microsoft.com/office/drawing/2014/main" id="{AEEE0E84-FFB0-9C97-AF8B-48A404332148}"/>
              </a:ext>
            </a:extLst>
          </p:cNvPr>
          <p:cNvSpPr/>
          <p:nvPr/>
        </p:nvSpPr>
        <p:spPr>
          <a:xfrm>
            <a:off x="286129" y="3367920"/>
            <a:ext cx="4930589" cy="410356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Analiza zmian w strukturze podróży mieszkańców.</a:t>
            </a:r>
          </a:p>
        </p:txBody>
      </p:sp>
      <p:sp>
        <p:nvSpPr>
          <p:cNvPr id="8" name="Prostokąt: ścięte rogi po przekątnej 7">
            <a:extLst>
              <a:ext uri="{FF2B5EF4-FFF2-40B4-BE49-F238E27FC236}">
                <a16:creationId xmlns:a16="http://schemas.microsoft.com/office/drawing/2014/main" id="{DD78D272-9456-1911-A5C8-9ADC953BE2A4}"/>
              </a:ext>
            </a:extLst>
          </p:cNvPr>
          <p:cNvSpPr/>
          <p:nvPr/>
        </p:nvSpPr>
        <p:spPr>
          <a:xfrm>
            <a:off x="286129" y="3979581"/>
            <a:ext cx="5810202" cy="410356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Porównanie różnych wariantów rozwoju sieci transportowej.</a:t>
            </a:r>
          </a:p>
        </p:txBody>
      </p:sp>
      <p:sp>
        <p:nvSpPr>
          <p:cNvPr id="9" name="Prostokąt: ścięte rogi po przekątnej 8">
            <a:extLst>
              <a:ext uri="{FF2B5EF4-FFF2-40B4-BE49-F238E27FC236}">
                <a16:creationId xmlns:a16="http://schemas.microsoft.com/office/drawing/2014/main" id="{F9110603-8BD0-11F8-9DF4-8D5916C72DC2}"/>
              </a:ext>
            </a:extLst>
          </p:cNvPr>
          <p:cNvSpPr/>
          <p:nvPr/>
        </p:nvSpPr>
        <p:spPr>
          <a:xfrm>
            <a:off x="286128" y="5340011"/>
            <a:ext cx="6220777" cy="5724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Baza danych o sieci transportowej, parametry sieci transportowej i ruchu (natężenia ruchu, czasy przejazdu, średnia prędkość).</a:t>
            </a:r>
          </a:p>
        </p:txBody>
      </p:sp>
      <p:sp>
        <p:nvSpPr>
          <p:cNvPr id="10" name="Prostokąt: ścięte rogi po przekątnej 9">
            <a:extLst>
              <a:ext uri="{FF2B5EF4-FFF2-40B4-BE49-F238E27FC236}">
                <a16:creationId xmlns:a16="http://schemas.microsoft.com/office/drawing/2014/main" id="{96B3F5CD-5C7B-47CE-25C1-B8C1D148001F}"/>
              </a:ext>
            </a:extLst>
          </p:cNvPr>
          <p:cNvSpPr/>
          <p:nvPr/>
        </p:nvSpPr>
        <p:spPr>
          <a:xfrm>
            <a:off x="286129" y="4582930"/>
            <a:ext cx="3978337" cy="5724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Identyfikacja najbardziej obciążonych odcinków infrastruktury (wąskie gardła).</a:t>
            </a:r>
          </a:p>
        </p:txBody>
      </p:sp>
      <p:sp>
        <p:nvSpPr>
          <p:cNvPr id="3" name="Zawartość — symbol zastępczy 7">
            <a:extLst>
              <a:ext uri="{FF2B5EF4-FFF2-40B4-BE49-F238E27FC236}">
                <a16:creationId xmlns:a16="http://schemas.microsoft.com/office/drawing/2014/main" id="{1B209C69-9C3D-62BA-72EB-469F39CEBB26}"/>
              </a:ext>
            </a:extLst>
          </p:cNvPr>
          <p:cNvSpPr txBox="1">
            <a:spLocks/>
          </p:cNvSpPr>
          <p:nvPr/>
        </p:nvSpPr>
        <p:spPr>
          <a:xfrm>
            <a:off x="6583680" y="1448563"/>
            <a:ext cx="5531345" cy="46515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dirty="0"/>
              <a:t>Analizy projektów inwestycyjnych:</a:t>
            </a:r>
          </a:p>
        </p:txBody>
      </p:sp>
      <p:sp>
        <p:nvSpPr>
          <p:cNvPr id="12" name="Prostokąt: ścięte rogi po przekątnej 11">
            <a:extLst>
              <a:ext uri="{FF2B5EF4-FFF2-40B4-BE49-F238E27FC236}">
                <a16:creationId xmlns:a16="http://schemas.microsoft.com/office/drawing/2014/main" id="{73013DA8-DF45-1774-4E0E-7D283C9BFE99}"/>
              </a:ext>
            </a:extLst>
          </p:cNvPr>
          <p:cNvSpPr/>
          <p:nvPr/>
        </p:nvSpPr>
        <p:spPr>
          <a:xfrm>
            <a:off x="7359010" y="2347522"/>
            <a:ext cx="4408919" cy="709084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Prognoza skutków budowy nowych dróg, linii kolejowych, itp.</a:t>
            </a:r>
          </a:p>
        </p:txBody>
      </p:sp>
      <p:sp>
        <p:nvSpPr>
          <p:cNvPr id="13" name="Prostokąt: ścięte rogi po przekątnej 12">
            <a:extLst>
              <a:ext uri="{FF2B5EF4-FFF2-40B4-BE49-F238E27FC236}">
                <a16:creationId xmlns:a16="http://schemas.microsoft.com/office/drawing/2014/main" id="{DF3B809E-971F-651E-D3C0-C6940AAB6BBD}"/>
              </a:ext>
            </a:extLst>
          </p:cNvPr>
          <p:cNvSpPr/>
          <p:nvPr/>
        </p:nvSpPr>
        <p:spPr>
          <a:xfrm>
            <a:off x="7400591" y="4599700"/>
            <a:ext cx="4408919" cy="709084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Możliwość porównania różnych wariantów realizacji danej inwestycji.</a:t>
            </a:r>
          </a:p>
        </p:txBody>
      </p:sp>
      <p:sp>
        <p:nvSpPr>
          <p:cNvPr id="14" name="Prostokąt: ścięte rogi po przekątnej 13">
            <a:extLst>
              <a:ext uri="{FF2B5EF4-FFF2-40B4-BE49-F238E27FC236}">
                <a16:creationId xmlns:a16="http://schemas.microsoft.com/office/drawing/2014/main" id="{615AA59D-2031-F68F-C5A2-8D8DBC14CBE9}"/>
              </a:ext>
            </a:extLst>
          </p:cNvPr>
          <p:cNvSpPr/>
          <p:nvPr/>
        </p:nvSpPr>
        <p:spPr>
          <a:xfrm>
            <a:off x="7359010" y="3479764"/>
            <a:ext cx="4408919" cy="709084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Multimodalne podejście do analiz (wzajemne oddziaływanie na siebie inwestycji)</a:t>
            </a:r>
          </a:p>
        </p:txBody>
      </p:sp>
    </p:spTree>
    <p:extLst>
      <p:ext uri="{BB962C8B-B14F-4D97-AF65-F5344CB8AC3E}">
        <p14:creationId xmlns:p14="http://schemas.microsoft.com/office/powerpoint/2010/main" val="296097629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5B9E3-C80B-F6A0-146D-76B2CABE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4F954FE-5B35-12C4-B461-D2707737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" y="180644"/>
            <a:ext cx="10900146" cy="935776"/>
          </a:xfrm>
        </p:spPr>
        <p:txBody>
          <a:bodyPr rtlCol="0">
            <a:noAutofit/>
          </a:bodyPr>
          <a:lstStyle/>
          <a:p>
            <a:pPr rtl="0"/>
            <a:r>
              <a:rPr lang="pl" dirty="0"/>
              <a:t>Co można pozyskać?</a:t>
            </a:r>
          </a:p>
        </p:txBody>
      </p:sp>
      <p:sp>
        <p:nvSpPr>
          <p:cNvPr id="16" name="Numer slajdu — symbol zastępczy 15">
            <a:extLst>
              <a:ext uri="{FF2B5EF4-FFF2-40B4-BE49-F238E27FC236}">
                <a16:creationId xmlns:a16="http://schemas.microsoft.com/office/drawing/2014/main" id="{332E8144-97A4-1231-7691-50725D6E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pPr rtl="0"/>
              <a:t>6</a:t>
            </a:fld>
            <a:endParaRPr lang="en-US" dirty="0"/>
          </a:p>
        </p:txBody>
      </p:sp>
      <p:sp>
        <p:nvSpPr>
          <p:cNvPr id="11" name="Zawartość — symbol zastępczy 7">
            <a:extLst>
              <a:ext uri="{FF2B5EF4-FFF2-40B4-BE49-F238E27FC236}">
                <a16:creationId xmlns:a16="http://schemas.microsoft.com/office/drawing/2014/main" id="{A52677F8-9CB7-2441-E1F5-E89C8DDE7F35}"/>
              </a:ext>
            </a:extLst>
          </p:cNvPr>
          <p:cNvSpPr txBox="1">
            <a:spLocks/>
          </p:cNvSpPr>
          <p:nvPr/>
        </p:nvSpPr>
        <p:spPr>
          <a:xfrm>
            <a:off x="2873179" y="1461827"/>
            <a:ext cx="5464485" cy="46515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Arial" panose="020B0604020202020204" pitchFamily="34" charset="0"/>
              <a:buNone/>
              <a:defRPr sz="20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dirty="0"/>
              <a:t>Podstawa analiz pokrewnych:</a:t>
            </a:r>
          </a:p>
        </p:txBody>
      </p:sp>
      <p:pic>
        <p:nvPicPr>
          <p:cNvPr id="17" name="Obraz 16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89A84775-A1E6-C1ED-A11C-4661DA6F7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6083112"/>
            <a:ext cx="5369442" cy="814446"/>
          </a:xfrm>
          <a:prstGeom prst="rect">
            <a:avLst/>
          </a:prstGeom>
        </p:spPr>
      </p:pic>
      <p:sp>
        <p:nvSpPr>
          <p:cNvPr id="2" name="Prostokąt: ścięte rogi po przekątnej 1">
            <a:extLst>
              <a:ext uri="{FF2B5EF4-FFF2-40B4-BE49-F238E27FC236}">
                <a16:creationId xmlns:a16="http://schemas.microsoft.com/office/drawing/2014/main" id="{99CEF042-43E4-E52B-3542-C20B425C45A9}"/>
              </a:ext>
            </a:extLst>
          </p:cNvPr>
          <p:cNvSpPr/>
          <p:nvPr/>
        </p:nvSpPr>
        <p:spPr>
          <a:xfrm>
            <a:off x="1072498" y="2133466"/>
            <a:ext cx="5040000" cy="72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Analiza powiązań między ośrodkami miejskimi</a:t>
            </a:r>
          </a:p>
        </p:txBody>
      </p:sp>
      <p:sp>
        <p:nvSpPr>
          <p:cNvPr id="5" name="Prostokąt: ścięte rogi po przekątnej 4">
            <a:extLst>
              <a:ext uri="{FF2B5EF4-FFF2-40B4-BE49-F238E27FC236}">
                <a16:creationId xmlns:a16="http://schemas.microsoft.com/office/drawing/2014/main" id="{C9AA84FD-ED23-7F71-C338-9EAE91322562}"/>
              </a:ext>
            </a:extLst>
          </p:cNvPr>
          <p:cNvSpPr/>
          <p:nvPr/>
        </p:nvSpPr>
        <p:spPr>
          <a:xfrm>
            <a:off x="1072498" y="3103643"/>
            <a:ext cx="5040000" cy="72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Podstawa obliczania emisji spalin i hałasu</a:t>
            </a:r>
          </a:p>
        </p:txBody>
      </p:sp>
      <p:sp>
        <p:nvSpPr>
          <p:cNvPr id="7" name="Prostokąt: ścięte rogi po przekątnej 6">
            <a:extLst>
              <a:ext uri="{FF2B5EF4-FFF2-40B4-BE49-F238E27FC236}">
                <a16:creationId xmlns:a16="http://schemas.microsoft.com/office/drawing/2014/main" id="{A7BCE011-F0BF-040A-379A-1741484F6D01}"/>
              </a:ext>
            </a:extLst>
          </p:cNvPr>
          <p:cNvSpPr/>
          <p:nvPr/>
        </p:nvSpPr>
        <p:spPr>
          <a:xfrm>
            <a:off x="1072498" y="4125233"/>
            <a:ext cx="5040000" cy="72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Podstawa obliczania kosztów związanych</a:t>
            </a:r>
          </a:p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 opóźnieniami (korki)</a:t>
            </a:r>
          </a:p>
        </p:txBody>
      </p:sp>
      <p:sp>
        <p:nvSpPr>
          <p:cNvPr id="8" name="Prostokąt: ścięte rogi po przekątnej 7">
            <a:extLst>
              <a:ext uri="{FF2B5EF4-FFF2-40B4-BE49-F238E27FC236}">
                <a16:creationId xmlns:a16="http://schemas.microsoft.com/office/drawing/2014/main" id="{CD3C36F0-32F0-3AD7-63FC-065B157D4176}"/>
              </a:ext>
            </a:extLst>
          </p:cNvPr>
          <p:cNvSpPr/>
          <p:nvPr/>
        </p:nvSpPr>
        <p:spPr>
          <a:xfrm>
            <a:off x="1072498" y="5120711"/>
            <a:ext cx="5040000" cy="72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Podstawa prognozowania liczby wypadków</a:t>
            </a:r>
          </a:p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oraz ich ofiar i kosztów.</a:t>
            </a:r>
          </a:p>
        </p:txBody>
      </p:sp>
      <p:sp>
        <p:nvSpPr>
          <p:cNvPr id="9" name="Prostokąt: ścięte rogi po przekątnej 8">
            <a:extLst>
              <a:ext uri="{FF2B5EF4-FFF2-40B4-BE49-F238E27FC236}">
                <a16:creationId xmlns:a16="http://schemas.microsoft.com/office/drawing/2014/main" id="{AD3BCDC1-535C-B435-82B0-5FAF0B10F8C7}"/>
              </a:ext>
            </a:extLst>
          </p:cNvPr>
          <p:cNvSpPr/>
          <p:nvPr/>
        </p:nvSpPr>
        <p:spPr>
          <a:xfrm>
            <a:off x="6762607" y="3133461"/>
            <a:ext cx="5040000" cy="72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Wsad do modeli na poziomie krajowym</a:t>
            </a:r>
          </a:p>
        </p:txBody>
      </p:sp>
      <p:sp>
        <p:nvSpPr>
          <p:cNvPr id="10" name="Prostokąt: ścięte rogi po przekątnej 9">
            <a:extLst>
              <a:ext uri="{FF2B5EF4-FFF2-40B4-BE49-F238E27FC236}">
                <a16:creationId xmlns:a16="http://schemas.microsoft.com/office/drawing/2014/main" id="{58183114-451C-DD45-16C0-1CA13FAE6736}"/>
              </a:ext>
            </a:extLst>
          </p:cNvPr>
          <p:cNvSpPr/>
          <p:nvPr/>
        </p:nvSpPr>
        <p:spPr>
          <a:xfrm>
            <a:off x="6762607" y="4150054"/>
            <a:ext cx="5040000" cy="72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  <a:spcAft>
                <a:spcPts val="800"/>
              </a:spcAft>
            </a:pPr>
            <a:r>
              <a:rPr lang="pl-PL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Wsad do modeli miejskich</a:t>
            </a:r>
          </a:p>
        </p:txBody>
      </p:sp>
    </p:spTree>
    <p:extLst>
      <p:ext uri="{BB962C8B-B14F-4D97-AF65-F5344CB8AC3E}">
        <p14:creationId xmlns:p14="http://schemas.microsoft.com/office/powerpoint/2010/main" val="429122962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EEA6E144-D78A-9026-6906-065EB64CF38B}"/>
              </a:ext>
            </a:extLst>
          </p:cNvPr>
          <p:cNvSpPr/>
          <p:nvPr/>
        </p:nvSpPr>
        <p:spPr>
          <a:xfrm>
            <a:off x="4671753" y="0"/>
            <a:ext cx="7520247" cy="1637607"/>
          </a:xfrm>
          <a:prstGeom prst="rect">
            <a:avLst/>
          </a:pr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8A1CE30-5E70-2E83-C89C-C2609BF5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		</a:t>
            </a: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FE40477-1102-79AA-1AF2-7CBE029EF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AEF9944-A4F6-4C59-AEBD-678D6480B8EA}" type="slidenum">
              <a:rPr lang="en-US" smtClean="0"/>
              <a:t>7</a:t>
            </a:fld>
            <a:endParaRPr lang="en-US" dirty="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944F2B5F-9ECE-4F38-2EE3-BDD3BD3353E5}"/>
              </a:ext>
            </a:extLst>
          </p:cNvPr>
          <p:cNvSpPr txBox="1">
            <a:spLocks/>
          </p:cNvSpPr>
          <p:nvPr/>
        </p:nvSpPr>
        <p:spPr>
          <a:xfrm>
            <a:off x="5117015" y="87630"/>
            <a:ext cx="6457717" cy="148167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150000"/>
              </a:lnSpc>
              <a:spcBef>
                <a:spcPct val="0"/>
              </a:spcBef>
              <a:buNone/>
              <a:defRPr sz="36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pl-PL" sz="2800" dirty="0">
                <a:solidFill>
                  <a:schemeClr val="bg1"/>
                </a:solidFill>
              </a:rPr>
              <a:t>Korzyści współczesnego podejścia do planowania transportu</a:t>
            </a:r>
          </a:p>
        </p:txBody>
      </p:sp>
      <p:sp>
        <p:nvSpPr>
          <p:cNvPr id="12" name="Prostokąt: ścięte rogi po przekątnej 11">
            <a:extLst>
              <a:ext uri="{FF2B5EF4-FFF2-40B4-BE49-F238E27FC236}">
                <a16:creationId xmlns:a16="http://schemas.microsoft.com/office/drawing/2014/main" id="{2BF99562-00D5-B555-E243-51B90C9674F5}"/>
              </a:ext>
            </a:extLst>
          </p:cNvPr>
          <p:cNvSpPr/>
          <p:nvPr/>
        </p:nvSpPr>
        <p:spPr>
          <a:xfrm>
            <a:off x="6903750" y="5285112"/>
            <a:ext cx="5040000" cy="54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Kreowanie oferty dostosowanej do potrzeb</a:t>
            </a:r>
          </a:p>
        </p:txBody>
      </p:sp>
      <p:sp>
        <p:nvSpPr>
          <p:cNvPr id="13" name="Prostokąt: ścięte rogi po przekątnej 12">
            <a:extLst>
              <a:ext uri="{FF2B5EF4-FFF2-40B4-BE49-F238E27FC236}">
                <a16:creationId xmlns:a16="http://schemas.microsoft.com/office/drawing/2014/main" id="{02C497FC-B900-6F5A-4942-C04E5C156B7E}"/>
              </a:ext>
            </a:extLst>
          </p:cNvPr>
          <p:cNvSpPr/>
          <p:nvPr/>
        </p:nvSpPr>
        <p:spPr>
          <a:xfrm>
            <a:off x="6096000" y="4620232"/>
            <a:ext cx="5040000" cy="54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Przewidywanie konsekwencji decyzji planistycznych</a:t>
            </a:r>
          </a:p>
        </p:txBody>
      </p:sp>
      <p:sp>
        <p:nvSpPr>
          <p:cNvPr id="14" name="Prostokąt: ścięte rogi po przekątnej 13">
            <a:extLst>
              <a:ext uri="{FF2B5EF4-FFF2-40B4-BE49-F238E27FC236}">
                <a16:creationId xmlns:a16="http://schemas.microsoft.com/office/drawing/2014/main" id="{1E99A303-4C04-1D15-79DA-43D4205F4B84}"/>
              </a:ext>
            </a:extLst>
          </p:cNvPr>
          <p:cNvSpPr/>
          <p:nvPr/>
        </p:nvSpPr>
        <p:spPr>
          <a:xfrm>
            <a:off x="5117015" y="3961236"/>
            <a:ext cx="5040000" cy="54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Zwiększenie spójności polityki rozwoju</a:t>
            </a:r>
          </a:p>
        </p:txBody>
      </p:sp>
      <p:sp>
        <p:nvSpPr>
          <p:cNvPr id="15" name="Prostokąt: ścięte rogi po przekątnej 14">
            <a:extLst>
              <a:ext uri="{FF2B5EF4-FFF2-40B4-BE49-F238E27FC236}">
                <a16:creationId xmlns:a16="http://schemas.microsoft.com/office/drawing/2014/main" id="{09892CE1-56FA-4938-14F4-0D05885B5CAA}"/>
              </a:ext>
            </a:extLst>
          </p:cNvPr>
          <p:cNvSpPr/>
          <p:nvPr/>
        </p:nvSpPr>
        <p:spPr>
          <a:xfrm>
            <a:off x="5632252" y="5952239"/>
            <a:ext cx="5040000" cy="54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Weryfikacja studiów wykonalności</a:t>
            </a:r>
          </a:p>
        </p:txBody>
      </p:sp>
      <p:sp>
        <p:nvSpPr>
          <p:cNvPr id="17" name="Prostokąt: ścięte rogi po przekątnej 16">
            <a:extLst>
              <a:ext uri="{FF2B5EF4-FFF2-40B4-BE49-F238E27FC236}">
                <a16:creationId xmlns:a16="http://schemas.microsoft.com/office/drawing/2014/main" id="{BC9567C1-0E2F-A0D9-B928-E11E89016DD6}"/>
              </a:ext>
            </a:extLst>
          </p:cNvPr>
          <p:cNvSpPr/>
          <p:nvPr/>
        </p:nvSpPr>
        <p:spPr>
          <a:xfrm>
            <a:off x="6651998" y="3296358"/>
            <a:ext cx="5308483" cy="54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acjonalizacja wydatkowania kosztów, redukcja kosztów</a:t>
            </a:r>
          </a:p>
        </p:txBody>
      </p:sp>
      <p:sp>
        <p:nvSpPr>
          <p:cNvPr id="18" name="Prostokąt: ścięte rogi po przekątnej 17">
            <a:extLst>
              <a:ext uri="{FF2B5EF4-FFF2-40B4-BE49-F238E27FC236}">
                <a16:creationId xmlns:a16="http://schemas.microsoft.com/office/drawing/2014/main" id="{237CCC4E-DF9E-FC0F-1A64-5B09C70E9D2E}"/>
              </a:ext>
            </a:extLst>
          </p:cNvPr>
          <p:cNvSpPr/>
          <p:nvPr/>
        </p:nvSpPr>
        <p:spPr>
          <a:xfrm>
            <a:off x="4842543" y="2642492"/>
            <a:ext cx="6457716" cy="540000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Wspieranie procesu prowadzącego do wyboru właściwego rozwiązania</a:t>
            </a:r>
          </a:p>
        </p:txBody>
      </p:sp>
      <p:sp>
        <p:nvSpPr>
          <p:cNvPr id="22" name="Prostokąt: ścięte rogi po przekątnej 21">
            <a:extLst>
              <a:ext uri="{FF2B5EF4-FFF2-40B4-BE49-F238E27FC236}">
                <a16:creationId xmlns:a16="http://schemas.microsoft.com/office/drawing/2014/main" id="{2A2655AA-438F-6EEB-99A4-7E6FF98EA702}"/>
              </a:ext>
            </a:extLst>
          </p:cNvPr>
          <p:cNvSpPr/>
          <p:nvPr/>
        </p:nvSpPr>
        <p:spPr>
          <a:xfrm>
            <a:off x="6482120" y="1779652"/>
            <a:ext cx="5188950" cy="733012"/>
          </a:xfrm>
          <a:prstGeom prst="snip2DiagRect">
            <a:avLst/>
          </a:prstGeom>
          <a:noFill/>
          <a:ln w="38100">
            <a:solidFill>
              <a:srgbClr val="15608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>
              <a:lnSpc>
                <a:spcPct val="107000"/>
              </a:lnSpc>
            </a:pP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Baza zarówno do bieżącego jak i długofalowego zarządzania systemem transportowym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8DFFFDA7-64EC-968A-EA6E-07CFFD1B10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79" b="1585"/>
          <a:stretch/>
        </p:blipFill>
        <p:spPr>
          <a:xfrm>
            <a:off x="9939" y="-1"/>
            <a:ext cx="4604229" cy="3411011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CA388F6D-DF59-3CB8-9399-7467D7D2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90" b="22537"/>
          <a:stretch/>
        </p:blipFill>
        <p:spPr>
          <a:xfrm>
            <a:off x="9939" y="3475006"/>
            <a:ext cx="4604230" cy="3373055"/>
          </a:xfrm>
          <a:prstGeom prst="rect">
            <a:avLst/>
          </a:prstGeom>
        </p:spPr>
      </p:pic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E65DB505-D558-7552-C472-1CA987920F0A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4671753" cy="0"/>
          </a:xfrm>
          <a:prstGeom prst="line">
            <a:avLst/>
          </a:prstGeom>
          <a:ln w="76200">
            <a:solidFill>
              <a:srgbClr val="0E28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3216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64081DB-1923-4878-AB15-AD54F35A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622" y="1138041"/>
            <a:ext cx="4862811" cy="2019488"/>
          </a:xfrm>
        </p:spPr>
        <p:txBody>
          <a:bodyPr rtlCol="0"/>
          <a:lstStyle/>
          <a:p>
            <a:pPr rtl="0"/>
            <a:r>
              <a:rPr lang="pl" dirty="0"/>
              <a:t>DZIĘKUJĘ</a:t>
            </a:r>
          </a:p>
        </p:txBody>
      </p:sp>
      <p:sp>
        <p:nvSpPr>
          <p:cNvPr id="35" name="Numer slajdu — symbol zastępczy 34">
            <a:extLst>
              <a:ext uri="{FF2B5EF4-FFF2-40B4-BE49-F238E27FC236}">
                <a16:creationId xmlns:a16="http://schemas.microsoft.com/office/drawing/2014/main" id="{6F05ADB0-C4C0-4EB9-ACD6-D5D69C07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69202" y="6309360"/>
            <a:ext cx="979879" cy="457200"/>
          </a:xfrm>
        </p:spPr>
        <p:txBody>
          <a:bodyPr rtlCol="0"/>
          <a:lstStyle/>
          <a:p>
            <a:pPr rtl="0"/>
            <a:fld id="{FAEF9944-A4F6-4C59-AEBD-678D6480B8EA}" type="slidenum">
              <a:rPr lang="en-US" smtClean="0"/>
              <a:pPr rtl="0"/>
              <a:t>8</a:t>
            </a:fld>
            <a:endParaRPr lang="en-US" dirty="0"/>
          </a:p>
        </p:txBody>
      </p:sp>
      <p:pic>
        <p:nvPicPr>
          <p:cNvPr id="2" name="Obraz 1" descr="Obraz zawierający czarne, ciemność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F769D32F-6902-AF6D-E04E-DCA13328A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942" y="31530"/>
            <a:ext cx="5369442" cy="814446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C6A77389-47CB-60DF-116C-9F9BAF1EB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3" t="1519" r="14751" b="54286"/>
          <a:stretch/>
        </p:blipFill>
        <p:spPr bwMode="auto">
          <a:xfrm>
            <a:off x="6862762" y="0"/>
            <a:ext cx="5329237" cy="3373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az 11" descr="Obraz zawierający rysowanie, szkic, wzór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C90E2A48-D28F-CB19-403B-9D85E530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16" b="46342"/>
          <a:stretch/>
        </p:blipFill>
        <p:spPr>
          <a:xfrm>
            <a:off x="1066800" y="3458313"/>
            <a:ext cx="5704203" cy="33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03993"/>
      </p:ext>
    </p:extLst>
  </p:cSld>
  <p:clrMapOvr>
    <a:masterClrMapping/>
  </p:clrMapOvr>
  <p:transition spd="med">
    <p:pull dir="u"/>
  </p:transition>
</p:sld>
</file>

<file path=ppt/theme/theme1.xml><?xml version="1.0" encoding="utf-8"?>
<a:theme xmlns:a="http://schemas.openxmlformats.org/drawingml/2006/main" name="ShojiVTI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6507DE-E02C-4320-873D-704EA2AB6C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B374A7-2E79-4FEF-822D-2492B9AD907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C093A0A0-A69C-47FE-9FE5-21F06181BF4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1534</TotalTime>
  <Words>344</Words>
  <Application>Microsoft Office PowerPoint</Application>
  <PresentationFormat>Panoramiczny</PresentationFormat>
  <Paragraphs>72</Paragraphs>
  <Slides>8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Meiryo</vt:lpstr>
      <vt:lpstr>Aptos</vt:lpstr>
      <vt:lpstr>Arial</vt:lpstr>
      <vt:lpstr>Calibri</vt:lpstr>
      <vt:lpstr>Corbel</vt:lpstr>
      <vt:lpstr>ShojiVTI</vt:lpstr>
      <vt:lpstr>współczesne podejście do planowania transportu</vt:lpstr>
      <vt:lpstr>Rola współczesnego podejścia do planowania transportu</vt:lpstr>
      <vt:lpstr>Czym jest symulacyjny model transportu?</vt:lpstr>
      <vt:lpstr>Rola kompleksowych badań ruchu</vt:lpstr>
      <vt:lpstr>Co można pozyskać?</vt:lpstr>
      <vt:lpstr>Co można pozyskać?</vt:lpstr>
      <vt:lpstr>  </vt:lpstr>
      <vt:lpstr>DZIĘKUJĘ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Barbara Birr</cp:lastModifiedBy>
  <cp:revision>16</cp:revision>
  <dcterms:created xsi:type="dcterms:W3CDTF">2021-01-27T10:29:50Z</dcterms:created>
  <dcterms:modified xsi:type="dcterms:W3CDTF">2025-04-23T22:01:30Z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