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8" r:id="rId2"/>
    <p:sldId id="256" r:id="rId3"/>
    <p:sldId id="296" r:id="rId4"/>
    <p:sldId id="274" r:id="rId5"/>
    <p:sldId id="295" r:id="rId6"/>
    <p:sldId id="294" r:id="rId7"/>
    <p:sldId id="293" r:id="rId8"/>
    <p:sldId id="297" r:id="rId9"/>
    <p:sldId id="292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3185"/>
    <a:srgbClr val="002B82"/>
    <a:srgbClr val="4A206A"/>
    <a:srgbClr val="E31E24"/>
    <a:srgbClr val="F39314"/>
    <a:srgbClr val="2E3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94" autoAdjust="0"/>
    <p:restoredTop sz="95000" autoAdjust="0"/>
  </p:normalViewPr>
  <p:slideViewPr>
    <p:cSldViewPr showGuides="1">
      <p:cViewPr varScale="1">
        <p:scale>
          <a:sx n="79" d="100"/>
          <a:sy n="79" d="100"/>
        </p:scale>
        <p:origin x="1094" y="67"/>
      </p:cViewPr>
      <p:guideLst>
        <p:guide orient="horz" pos="1752"/>
        <p:guide pos="665"/>
      </p:guideLst>
    </p:cSldViewPr>
  </p:slideViewPr>
  <p:outlineViewPr>
    <p:cViewPr>
      <p:scale>
        <a:sx n="33" d="100"/>
        <a:sy n="33" d="100"/>
      </p:scale>
      <p:origin x="0" y="-5659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8" d="100"/>
          <a:sy n="128" d="100"/>
        </p:scale>
        <p:origin x="4884" y="1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A78EB-A17D-4DEB-ADC3-58691BEE7E2B}" type="datetimeFigureOut">
              <a:rPr lang="pl-PL" smtClean="0"/>
              <a:t>17.03.2025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29776-1C07-4EBA-9860-AFD68405583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2014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1A48C-7AB4-4432-82D3-5020B422F8CB}" type="datetimeFigureOut">
              <a:rPr lang="pl-PL" smtClean="0"/>
              <a:t>17.03.2025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1A6A5-6D4E-4617-A015-458F3EFD4B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127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9748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2044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8889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9705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2001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9489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Zawarcie umów o dofinansowanie dla projektu GOZilla jest zwieńczeniem naszej niemal dwuletniej pracy, naszego partnerstwa w przygotowaniu projektu strategicznego dla regionu oraz wniosku o dofinansowanie wraz z wieloma załącznikami oraz projektów umów.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570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17.03.2025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566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17.03.2025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1958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17.03.2025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30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17.03.2025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475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17.03.2025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966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17.03.2025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856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17.03.2025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512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17.03.2025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032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17.03.2025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521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17.03.2025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255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17.03.2025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824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tytułu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7502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europarl.europa.eu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image" Target="../media/image6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0.png"/><Relationship Id="rId5" Type="http://schemas.openxmlformats.org/officeDocument/2006/relationships/image" Target="../media/image7.png"/><Relationship Id="rId10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hyperlink" Target="https://www.freepik.com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6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png"/><Relationship Id="rId7" Type="http://schemas.openxmlformats.org/officeDocument/2006/relationships/hyperlink" Target="mailto:k.szmidt@pomorskie.e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.gorska@pomorski.eu" TargetMode="External"/><Relationship Id="rId5" Type="http://schemas.openxmlformats.org/officeDocument/2006/relationships/hyperlink" Target="mailto:k.palkowski@pomorskie.eu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erb województwa + napis Urząd Marszałkowski Województwa Pomorski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87" y="1196752"/>
            <a:ext cx="7078827" cy="129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C7B3343-5F7F-4D5B-8094-C314142C4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414" y="5770191"/>
            <a:ext cx="1691787" cy="752574"/>
          </a:xfrm>
          <a:prstGeom prst="rect">
            <a:avLst/>
          </a:prstGeom>
        </p:spPr>
      </p:pic>
      <p:sp>
        <p:nvSpPr>
          <p:cNvPr id="8" name="Tytuł 2">
            <a:extLst>
              <a:ext uri="{FF2B5EF4-FFF2-40B4-BE49-F238E27FC236}">
                <a16:creationId xmlns:a16="http://schemas.microsoft.com/office/drawing/2014/main" id="{7CAA66C6-12BD-45AD-A5AE-63FC57EA6E78}"/>
              </a:ext>
            </a:extLst>
          </p:cNvPr>
          <p:cNvSpPr txBox="1">
            <a:spLocks/>
          </p:cNvSpPr>
          <p:nvPr/>
        </p:nvSpPr>
        <p:spPr>
          <a:xfrm>
            <a:off x="479376" y="3167479"/>
            <a:ext cx="1077587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Podpisanie umów o dofinansowanie </a:t>
            </a:r>
          </a:p>
          <a:p>
            <a:pPr>
              <a:lnSpc>
                <a:spcPct val="150000"/>
              </a:lnSpc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pomorskich projektów w ramach programu LIFE 2021-2027: </a:t>
            </a:r>
          </a:p>
          <a:p>
            <a:pPr>
              <a:lnSpc>
                <a:spcPct val="150000"/>
              </a:lnSpc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LIFE Pom GOZilla.PL oraz LIFE for </a:t>
            </a:r>
            <a:r>
              <a:rPr lang="pl-P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Dunes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PL</a:t>
            </a:r>
          </a:p>
          <a:p>
            <a:pPr>
              <a:lnSpc>
                <a:spcPct val="150000"/>
              </a:lnSpc>
            </a:pPr>
            <a:endParaRPr lang="pl-PL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Gdańsk, 24 stycznia 2025 r.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1B454188-612B-4F5D-AF82-8A4AA6E76B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258" y="5770191"/>
            <a:ext cx="1109410" cy="801866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231E338A-A7E2-48C6-B3E9-9B073DC733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400" y="5723149"/>
            <a:ext cx="2448272" cy="73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6620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erb województwa + napis Urząd Marszałkowski Województwa Pomorski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87" y="1196752"/>
            <a:ext cx="7078827" cy="129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C7B3343-5F7F-4D5B-8094-C314142C4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414" y="5770191"/>
            <a:ext cx="1691787" cy="752574"/>
          </a:xfrm>
          <a:prstGeom prst="rect">
            <a:avLst/>
          </a:prstGeom>
        </p:spPr>
      </p:pic>
      <p:sp>
        <p:nvSpPr>
          <p:cNvPr id="8" name="Tytuł 2">
            <a:extLst>
              <a:ext uri="{FF2B5EF4-FFF2-40B4-BE49-F238E27FC236}">
                <a16:creationId xmlns:a16="http://schemas.microsoft.com/office/drawing/2014/main" id="{7CAA66C6-12BD-45AD-A5AE-63FC57EA6E78}"/>
              </a:ext>
            </a:extLst>
          </p:cNvPr>
          <p:cNvSpPr txBox="1">
            <a:spLocks/>
          </p:cNvSpPr>
          <p:nvPr/>
        </p:nvSpPr>
        <p:spPr>
          <a:xfrm>
            <a:off x="708064" y="2852936"/>
            <a:ext cx="1077587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Wdrożenie Planu Gospodarki Odpadami dla Województwa Pomorskiego (PGOWP) uwzględniającego hierarchię sposobów postępowania</a:t>
            </a:r>
            <a:b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z odpadami komunalnymi oraz zasady gospodarki cyrkularnej (GOZ)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LIFE Pom GOZilla.PL</a:t>
            </a:r>
            <a:endParaRPr lang="pl-PL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1B454188-612B-4F5D-AF82-8A4AA6E76B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258" y="5770191"/>
            <a:ext cx="1109410" cy="801866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231E338A-A7E2-48C6-B3E9-9B073DC733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400" y="5723149"/>
            <a:ext cx="2448272" cy="73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5181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7FB6379-DF35-47FE-8DD6-5DAE16F36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E28087A7-0307-437A-9B13-1E19D6CF3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176" y="27820"/>
            <a:ext cx="3024336" cy="86409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800" b="1" dirty="0">
                <a:solidFill>
                  <a:srgbClr val="2B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LIFE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7E93BF7-FF09-484E-9CC0-EC120023FB30}"/>
              </a:ext>
            </a:extLst>
          </p:cNvPr>
          <p:cNvSpPr txBox="1"/>
          <p:nvPr/>
        </p:nvSpPr>
        <p:spPr>
          <a:xfrm>
            <a:off x="238671" y="836712"/>
            <a:ext cx="1173730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Jedyny instrument Komisji Europejskiej, który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koncentruje się wyłącznie na wspieraniu działań</a:t>
            </a:r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na rzecz środowiska i klimatu.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Polska zajmuje pierwsze miejsce pod względem liczby realizowanych projektów strategicznych LIFE</a:t>
            </a:r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wśród państw uczestniczących w programie LIFE w dwóch ostatnich perspektywach finansowych UE.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LIFE Pom GOZilla.PL jest pierwszym w Polsce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zintegrowanym projektem strategicznym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obszarze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gospodarki o obiegu zamkniętym (GOZ).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CE13247-BF3F-4BAC-93D1-BD57DE53AC01}"/>
              </a:ext>
            </a:extLst>
          </p:cNvPr>
          <p:cNvSpPr txBox="1"/>
          <p:nvPr/>
        </p:nvSpPr>
        <p:spPr>
          <a:xfrm>
            <a:off x="5519936" y="6141204"/>
            <a:ext cx="62646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i="1" dirty="0">
                <a:latin typeface="Arial" panose="020B0604020202020204" pitchFamily="34" charset="0"/>
                <a:cs typeface="Arial" panose="020B0604020202020204" pitchFamily="34" charset="0"/>
              </a:rPr>
              <a:t>Źródło: </a:t>
            </a:r>
          </a:p>
          <a:p>
            <a:pPr marL="171450" indent="-171450">
              <a:buFontTx/>
              <a:buChar char="-"/>
            </a:pPr>
            <a:r>
              <a:rPr lang="pl-PL" sz="1100" i="1" dirty="0">
                <a:latin typeface="Arial" panose="020B0604020202020204" pitchFamily="34" charset="0"/>
                <a:cs typeface="Arial" panose="020B0604020202020204" pitchFamily="34" charset="0"/>
              </a:rPr>
              <a:t>prezentacja p. Andrzej Muter, NFOŚiGW,  z dn. 05.12.2024 r.</a:t>
            </a:r>
          </a:p>
          <a:p>
            <a:pPr marL="171450" indent="-171450">
              <a:buFontTx/>
              <a:buChar char="-"/>
            </a:pPr>
            <a:r>
              <a:rPr lang="pl-PL" sz="1100" i="1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https://www.europarl.europa.eu</a:t>
            </a:r>
            <a:endParaRPr lang="pl-PL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FCDFF0B-1BE4-43C9-B2EF-95E4104BF6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679" y="5894251"/>
            <a:ext cx="1221315" cy="95440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D99C07E-F6A5-4943-A9A7-D1D6335225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860" y="6021288"/>
            <a:ext cx="904769" cy="653954"/>
          </a:xfrm>
          <a:prstGeom prst="rect">
            <a:avLst/>
          </a:prstGeom>
        </p:spPr>
      </p:pic>
      <p:pic>
        <p:nvPicPr>
          <p:cNvPr id="10" name="Symbol zastępczy zawartości 8">
            <a:extLst>
              <a:ext uri="{FF2B5EF4-FFF2-40B4-BE49-F238E27FC236}">
                <a16:creationId xmlns:a16="http://schemas.microsoft.com/office/drawing/2014/main" id="{5D0D96FC-8DC3-4D0F-9178-5CE9B13F7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844824"/>
            <a:ext cx="5246403" cy="2559221"/>
          </a:xfrm>
        </p:spPr>
      </p:pic>
      <p:sp>
        <p:nvSpPr>
          <p:cNvPr id="12" name="Strzałka: w dół 11">
            <a:extLst>
              <a:ext uri="{FF2B5EF4-FFF2-40B4-BE49-F238E27FC236}">
                <a16:creationId xmlns:a16="http://schemas.microsoft.com/office/drawing/2014/main" id="{DB456092-965A-4ACA-8131-D8C3F58DE62D}"/>
              </a:ext>
            </a:extLst>
          </p:cNvPr>
          <p:cNvSpPr/>
          <p:nvPr/>
        </p:nvSpPr>
        <p:spPr>
          <a:xfrm rot="16200000">
            <a:off x="7151504" y="2507332"/>
            <a:ext cx="283697" cy="9749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0D2C45F7-5931-47B2-8058-30ECD30F4B0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85" y="1412776"/>
            <a:ext cx="2470862" cy="30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9255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7FB6379-DF35-47FE-8DD6-5DAE16F36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0534549-05E4-434E-85EC-418A10EC78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21" y="4731138"/>
            <a:ext cx="1168469" cy="1752703"/>
          </a:xfrm>
          <a:prstGeom prst="rect">
            <a:avLst/>
          </a:prstGeom>
        </p:spPr>
      </p:pic>
      <p:sp>
        <p:nvSpPr>
          <p:cNvPr id="11" name="Strzałka: w dół 10">
            <a:extLst>
              <a:ext uri="{FF2B5EF4-FFF2-40B4-BE49-F238E27FC236}">
                <a16:creationId xmlns:a16="http://schemas.microsoft.com/office/drawing/2014/main" id="{9D4F78F4-4EFC-4892-9889-C280E02621AA}"/>
              </a:ext>
            </a:extLst>
          </p:cNvPr>
          <p:cNvSpPr/>
          <p:nvPr/>
        </p:nvSpPr>
        <p:spPr>
          <a:xfrm rot="16200000">
            <a:off x="4677193" y="4146654"/>
            <a:ext cx="332038" cy="10654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730AA14D-88FF-4DC4-BE24-BB3FD912EB2E}"/>
              </a:ext>
            </a:extLst>
          </p:cNvPr>
          <p:cNvSpPr txBox="1">
            <a:spLocks/>
          </p:cNvSpPr>
          <p:nvPr/>
        </p:nvSpPr>
        <p:spPr>
          <a:xfrm>
            <a:off x="3049811" y="201801"/>
            <a:ext cx="7870725" cy="4572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800" b="1" dirty="0">
                <a:solidFill>
                  <a:srgbClr val="2B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Problemy i cel projektu LIFE Pom GOZilla.PL 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B41160A0-5DFB-4436-A830-BDBE6C78B7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21" y="6060090"/>
            <a:ext cx="1168469" cy="913108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9C92A2C1-4628-415C-8324-B87AB54F34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762" y="6178616"/>
            <a:ext cx="878213" cy="63476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68B94A3B-C7EC-451E-9F4C-8D290F647E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90" y="2809850"/>
            <a:ext cx="1682367" cy="2242693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690D54E3-0ED6-4DBF-B9A5-20FE217D4B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34" y="2809850"/>
            <a:ext cx="1246462" cy="1869511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18327FD5-BF4E-444E-9BF7-302CA16C3CB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22" y="5118329"/>
            <a:ext cx="2046559" cy="1364372"/>
          </a:xfrm>
          <a:prstGeom prst="rect">
            <a:avLst/>
          </a:prstGeom>
        </p:spPr>
      </p:pic>
      <p:sp>
        <p:nvSpPr>
          <p:cNvPr id="19" name="Strzałka: w dół 18">
            <a:extLst>
              <a:ext uri="{FF2B5EF4-FFF2-40B4-BE49-F238E27FC236}">
                <a16:creationId xmlns:a16="http://schemas.microsoft.com/office/drawing/2014/main" id="{E27CFCF9-BB8D-4198-A995-174F1CDBBA4E}"/>
              </a:ext>
            </a:extLst>
          </p:cNvPr>
          <p:cNvSpPr/>
          <p:nvPr/>
        </p:nvSpPr>
        <p:spPr>
          <a:xfrm rot="16200000">
            <a:off x="7764401" y="4139888"/>
            <a:ext cx="332038" cy="10654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9AD6E7B6-6D46-4453-92F5-1AC745358DF7}"/>
              </a:ext>
            </a:extLst>
          </p:cNvPr>
          <p:cNvSpPr/>
          <p:nvPr/>
        </p:nvSpPr>
        <p:spPr>
          <a:xfrm>
            <a:off x="216025" y="993875"/>
            <a:ext cx="11962861" cy="1524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Masa wytwarzanych odpadów oraz rosnące wymagania dla gmin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dotyczą osiągania poziomów przygotowania</a:t>
            </a:r>
            <a:b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 ponownego użycia i recyklingu odpadów komunalnych.</a:t>
            </a:r>
            <a:endParaRPr lang="pl-PL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Nieracjonalna gospodarka odpadami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prowadząca do zanieczyszczenia środowiska lądowego i morskiego.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Nieefektywne gospodarowanie cennymi zasobami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naturalnymi.</a:t>
            </a: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98C67007-6EB2-4CD5-9058-B2A9AB466D4F}"/>
              </a:ext>
            </a:extLst>
          </p:cNvPr>
          <p:cNvPicPr/>
          <p:nvPr/>
        </p:nvPicPr>
        <p:blipFill>
          <a:blip r:embed="rId11"/>
          <a:stretch/>
        </p:blipFill>
        <p:spPr>
          <a:xfrm>
            <a:off x="4959245" y="3400837"/>
            <a:ext cx="2893840" cy="2432730"/>
          </a:xfrm>
          <a:prstGeom prst="rect">
            <a:avLst/>
          </a:prstGeom>
          <a:ln>
            <a:noFill/>
          </a:ln>
        </p:spPr>
      </p:pic>
      <p:sp>
        <p:nvSpPr>
          <p:cNvPr id="21" name="Prostokąt 20">
            <a:extLst>
              <a:ext uri="{FF2B5EF4-FFF2-40B4-BE49-F238E27FC236}">
                <a16:creationId xmlns:a16="http://schemas.microsoft.com/office/drawing/2014/main" id="{47376320-9756-40E3-8F50-E590190E89C4}"/>
              </a:ext>
            </a:extLst>
          </p:cNvPr>
          <p:cNvSpPr/>
          <p:nvPr/>
        </p:nvSpPr>
        <p:spPr>
          <a:xfrm>
            <a:off x="4791656" y="6141137"/>
            <a:ext cx="3942490" cy="456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Okres realizacji projektu: </a:t>
            </a:r>
            <a:r>
              <a:rPr lang="pl-PL" b="1" dirty="0"/>
              <a:t>2025-2035</a:t>
            </a:r>
            <a:endParaRPr lang="en-US" b="1" dirty="0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07D4D1CD-CEB0-45B2-A434-909613A9C91F}"/>
              </a:ext>
            </a:extLst>
          </p:cNvPr>
          <p:cNvSpPr/>
          <p:nvPr/>
        </p:nvSpPr>
        <p:spPr>
          <a:xfrm>
            <a:off x="4959245" y="2951246"/>
            <a:ext cx="29883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3R - Reduce, Reuse, Recycle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37C4AD6B-5DCA-4521-AF7F-AB9C271A1C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227" y="3162200"/>
            <a:ext cx="1814904" cy="2723420"/>
          </a:xfrm>
          <a:prstGeom prst="rect">
            <a:avLst/>
          </a:prstGeom>
        </p:spPr>
      </p:pic>
      <p:sp>
        <p:nvSpPr>
          <p:cNvPr id="24" name="Prostokąt 23">
            <a:extLst>
              <a:ext uri="{FF2B5EF4-FFF2-40B4-BE49-F238E27FC236}">
                <a16:creationId xmlns:a16="http://schemas.microsoft.com/office/drawing/2014/main" id="{44B21FA4-C69C-45B4-9EE9-D8BAEAF5B2CC}"/>
              </a:ext>
            </a:extLst>
          </p:cNvPr>
          <p:cNvSpPr/>
          <p:nvPr/>
        </p:nvSpPr>
        <p:spPr>
          <a:xfrm>
            <a:off x="8397706" y="2279023"/>
            <a:ext cx="27655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GOZ </a:t>
            </a:r>
          </a:p>
          <a:p>
            <a:pPr algn="ctr"/>
            <a:r>
              <a:rPr lang="pl-PL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gospodarka o obiegu zamkniętym</a:t>
            </a:r>
          </a:p>
        </p:txBody>
      </p:sp>
    </p:spTree>
    <p:extLst>
      <p:ext uri="{BB962C8B-B14F-4D97-AF65-F5344CB8AC3E}">
        <p14:creationId xmlns:p14="http://schemas.microsoft.com/office/powerpoint/2010/main" val="51941726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7FB6379-DF35-47FE-8DD6-5DAE16F36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B1FDCB34-F373-4571-A0B5-80ACB9332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1784" y="260093"/>
            <a:ext cx="6816079" cy="530326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Budżet projektu LIFE Pom GOZilla.PL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4657E57-864B-4F39-BC16-997C95E7F536}"/>
              </a:ext>
            </a:extLst>
          </p:cNvPr>
          <p:cNvSpPr txBox="1"/>
          <p:nvPr/>
        </p:nvSpPr>
        <p:spPr>
          <a:xfrm>
            <a:off x="479376" y="1268760"/>
            <a:ext cx="1008112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WARTOŚĆ PROJEKTU: 	</a:t>
            </a:r>
            <a:r>
              <a:rPr lang="pl-PL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21 907 084 EUR </a:t>
            </a:r>
            <a:r>
              <a:rPr lang="pl-PL" sz="2400" dirty="0"/>
              <a:t>w tym:</a:t>
            </a:r>
          </a:p>
          <a:p>
            <a:endParaRPr lang="pl-PL" sz="2800" dirty="0"/>
          </a:p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KOMISJA EUROPEJSKA: 	      		           		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Dotacja </a:t>
            </a:r>
            <a:r>
              <a:rPr lang="pl-PL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  <a:r>
              <a:rPr lang="pl-PL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kosztów kwalifikowanych – </a:t>
            </a:r>
            <a:r>
              <a:rPr lang="pl-PL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13 144 250 EUR</a:t>
            </a:r>
          </a:p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NFOŚiGW:	 	       		</a:t>
            </a:r>
          </a:p>
          <a:p>
            <a:pPr marL="914400" lvl="3" indent="-34290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Dotacja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35%</a:t>
            </a:r>
            <a:r>
              <a:rPr lang="pl-PL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kosztów kwalifikowanych – </a:t>
            </a:r>
            <a:r>
              <a:rPr lang="pl-PL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7 667 479 EUR</a:t>
            </a:r>
          </a:p>
          <a:p>
            <a:pPr marL="0" lvl="1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WKŁAD WŁASNY PARTNERÓW: </a:t>
            </a:r>
          </a:p>
          <a:p>
            <a:pPr marL="0" lvl="1"/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3" indent="-342900">
              <a:buFont typeface="Arial" panose="020B0604020202020204" pitchFamily="34" charset="0"/>
              <a:buChar char="•"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5% kosztów kwalifikowanych - 1 095 355 EUR</a:t>
            </a:r>
          </a:p>
          <a:p>
            <a:pPr lvl="1"/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l-PL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b="1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D9C28EE-B287-484D-B288-B60C842F21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4058209"/>
            <a:ext cx="1405552" cy="109837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547E3D7-2768-4160-94C5-C3E228430C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658" y="2909064"/>
            <a:ext cx="1012966" cy="73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0641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A2361A0-D3E4-46B3-BC27-D495A8DBBFEA}"/>
              </a:ext>
            </a:extLst>
          </p:cNvPr>
          <p:cNvSpPr txBox="1"/>
          <p:nvPr/>
        </p:nvSpPr>
        <p:spPr>
          <a:xfrm>
            <a:off x="422500" y="1030969"/>
            <a:ext cx="11758430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LIDER:</a:t>
            </a:r>
          </a:p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PARTNERZY STRATEGICZNI:</a:t>
            </a:r>
          </a:p>
          <a:p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PARTNERZY GMINNI: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24 pomorskie gminy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– Brusy, Bytów, Cedry Wielkie, Choczewo, Czersk, Dziemiany, Kaliska, Kartuzy, Kępice, Miasto Łeba, Miasto Słupsk, Miasto Ustka, Pelplin, Przywidz, Rumia, Somonino, Stare Pole,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Stary Targ, Sulęczyno, Sztum, Sztutowo, Trzebielino, Wicko, Władysławowo;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2 spółki komunalne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- ZGK w Jezierzycach Sp. z o. o., ZGK Ustka Sp. z o. o.;</a:t>
            </a:r>
          </a:p>
          <a:p>
            <a:pPr>
              <a:spcBef>
                <a:spcPts val="600"/>
              </a:spcBef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>
              <a:spcBef>
                <a:spcPts val="600"/>
              </a:spcBef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ORAZ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    Województwo Mazowieckie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- partner nie ponoszący kosztów.</a:t>
            </a:r>
          </a:p>
          <a:p>
            <a:endParaRPr lang="pl-PL" sz="2000" b="1" dirty="0"/>
          </a:p>
          <a:p>
            <a:endParaRPr lang="pl-PL" sz="2000" b="1" dirty="0"/>
          </a:p>
          <a:p>
            <a:endParaRPr lang="pl-PL" sz="2800" b="1" dirty="0"/>
          </a:p>
          <a:p>
            <a:endParaRPr lang="pl-PL" sz="2800" b="1" dirty="0"/>
          </a:p>
          <a:p>
            <a:endParaRPr lang="pl-PL" sz="2800" b="1" dirty="0"/>
          </a:p>
          <a:p>
            <a:r>
              <a:rPr lang="pl-PL" sz="2800" b="1" dirty="0"/>
              <a:t> </a:t>
            </a:r>
          </a:p>
        </p:txBody>
      </p:sp>
      <p:pic>
        <p:nvPicPr>
          <p:cNvPr id="3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7FB6379-DF35-47FE-8DD6-5DAE16F36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5D54D40-E31D-455B-9EF7-1E055267B6AD}"/>
              </a:ext>
            </a:extLst>
          </p:cNvPr>
          <p:cNvSpPr/>
          <p:nvPr/>
        </p:nvSpPr>
        <p:spPr>
          <a:xfrm>
            <a:off x="623392" y="980728"/>
            <a:ext cx="10621240" cy="5085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l-PL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5EE61D0-78D9-46AE-8DFC-D797352C21E2}"/>
              </a:ext>
            </a:extLst>
          </p:cNvPr>
          <p:cNvSpPr/>
          <p:nvPr/>
        </p:nvSpPr>
        <p:spPr>
          <a:xfrm>
            <a:off x="2927648" y="116632"/>
            <a:ext cx="9259815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611987-A6D6-40C1-9040-96BE4002E5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679" y="5894251"/>
            <a:ext cx="1221315" cy="95440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7DF0A02-B88E-45C0-A127-9CBCA0E35C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860" y="6021288"/>
            <a:ext cx="904769" cy="65395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857AFFE-6701-4B24-B653-D25151DDCF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936" y="2752882"/>
            <a:ext cx="1579680" cy="708931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CD8438FC-B9C0-4131-A88E-8649FDE8F1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47223" y="2773944"/>
            <a:ext cx="2414396" cy="763527"/>
          </a:xfrm>
          <a:prstGeom prst="rect">
            <a:avLst/>
          </a:prstGeom>
        </p:spPr>
      </p:pic>
      <p:pic>
        <p:nvPicPr>
          <p:cNvPr id="12" name="Picture 2" descr="Logo Miasta Gdańska ">
            <a:extLst>
              <a:ext uri="{FF2B5EF4-FFF2-40B4-BE49-F238E27FC236}">
                <a16:creationId xmlns:a16="http://schemas.microsoft.com/office/drawing/2014/main" id="{09EE16D9-A459-479D-9F0F-058BBBCE7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2708920"/>
            <a:ext cx="931846" cy="76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9D196D4-935F-4560-B9A4-A0C3D392B2A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2814093"/>
            <a:ext cx="2052956" cy="614907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46C006E6-1A2A-48A4-8C4B-B320A9ACE1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80376" y="2836810"/>
            <a:ext cx="838412" cy="520182"/>
          </a:xfrm>
          <a:prstGeom prst="rect">
            <a:avLst/>
          </a:prstGeom>
        </p:spPr>
      </p:pic>
      <p:sp>
        <p:nvSpPr>
          <p:cNvPr id="16" name="TextShape 1">
            <a:extLst>
              <a:ext uri="{FF2B5EF4-FFF2-40B4-BE49-F238E27FC236}">
                <a16:creationId xmlns:a16="http://schemas.microsoft.com/office/drawing/2014/main" id="{6CB30729-A4C5-46C5-82DF-ABA82FF6901D}"/>
              </a:ext>
            </a:extLst>
          </p:cNvPr>
          <p:cNvSpPr txBox="1"/>
          <p:nvPr/>
        </p:nvSpPr>
        <p:spPr>
          <a:xfrm>
            <a:off x="3866098" y="77488"/>
            <a:ext cx="7101765" cy="903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800" b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Partnerzy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projektu LIFE Pom GOZilla.PL</a:t>
            </a:r>
            <a:endParaRPr lang="pl-PL" sz="2800" b="1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717F35A-C2D6-4F33-9D47-464727CE700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1148933"/>
            <a:ext cx="2328577" cy="70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867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7FB6379-DF35-47FE-8DD6-5DAE16F36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4" name="CustomShape 1">
            <a:extLst>
              <a:ext uri="{FF2B5EF4-FFF2-40B4-BE49-F238E27FC236}">
                <a16:creationId xmlns:a16="http://schemas.microsoft.com/office/drawing/2014/main" id="{62F92EB9-E377-4787-84AC-B25330795843}"/>
              </a:ext>
            </a:extLst>
          </p:cNvPr>
          <p:cNvSpPr/>
          <p:nvPr/>
        </p:nvSpPr>
        <p:spPr>
          <a:xfrm>
            <a:off x="4167921" y="57398"/>
            <a:ext cx="6883846" cy="90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Zakres projektu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LIFE Pom GOZilla.PL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9C279C39-27AD-4009-856B-5E3E8AE7B318}"/>
              </a:ext>
            </a:extLst>
          </p:cNvPr>
          <p:cNvGrpSpPr/>
          <p:nvPr/>
        </p:nvGrpSpPr>
        <p:grpSpPr>
          <a:xfrm>
            <a:off x="767420" y="1124774"/>
            <a:ext cx="10585164" cy="5040530"/>
            <a:chOff x="1849071" y="2329737"/>
            <a:chExt cx="6993850" cy="2900492"/>
          </a:xfrm>
        </p:grpSpPr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4027F2F2-AAE0-41F6-9D17-8E1AEC03587E}"/>
                </a:ext>
              </a:extLst>
            </p:cNvPr>
            <p:cNvGrpSpPr/>
            <p:nvPr/>
          </p:nvGrpSpPr>
          <p:grpSpPr>
            <a:xfrm>
              <a:off x="1849071" y="2329737"/>
              <a:ext cx="6993850" cy="2900492"/>
              <a:chOff x="0" y="-17"/>
              <a:chExt cx="6993850" cy="2900492"/>
            </a:xfrm>
          </p:grpSpPr>
          <p:sp>
            <p:nvSpPr>
              <p:cNvPr id="8" name="Prostokąt 7">
                <a:extLst>
                  <a:ext uri="{FF2B5EF4-FFF2-40B4-BE49-F238E27FC236}">
                    <a16:creationId xmlns:a16="http://schemas.microsoft.com/office/drawing/2014/main" id="{33075E09-7C2F-4AA8-8EFB-34FBC7EE8BA6}"/>
                  </a:ext>
                </a:extLst>
              </p:cNvPr>
              <p:cNvSpPr/>
              <p:nvPr/>
            </p:nvSpPr>
            <p:spPr>
              <a:xfrm>
                <a:off x="0" y="0"/>
                <a:ext cx="6993850" cy="2900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11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19" name="Prostokąt: zaokrąglone rogi 18">
                <a:extLst>
                  <a:ext uri="{FF2B5EF4-FFF2-40B4-BE49-F238E27FC236}">
                    <a16:creationId xmlns:a16="http://schemas.microsoft.com/office/drawing/2014/main" id="{6114C1DD-4A3B-47AC-B4D9-2452AF8F6B73}"/>
                  </a:ext>
                </a:extLst>
              </p:cNvPr>
              <p:cNvSpPr/>
              <p:nvPr/>
            </p:nvSpPr>
            <p:spPr>
              <a:xfrm>
                <a:off x="37107" y="-16"/>
                <a:ext cx="1440000" cy="2900476"/>
              </a:xfrm>
              <a:prstGeom prst="roundRect">
                <a:avLst>
                  <a:gd name="adj" fmla="val 16667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1905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spcAft>
                    <a:spcPts val="800"/>
                  </a:spcAft>
                </a:pPr>
                <a:endParaRPr lang="pl-PL" sz="1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Prostokąt: zaokrąglone rogi 19">
                <a:extLst>
                  <a:ext uri="{FF2B5EF4-FFF2-40B4-BE49-F238E27FC236}">
                    <a16:creationId xmlns:a16="http://schemas.microsoft.com/office/drawing/2014/main" id="{12080392-D816-4B2A-8DF6-1221FE9BF3F7}"/>
                  </a:ext>
                </a:extLst>
              </p:cNvPr>
              <p:cNvSpPr/>
              <p:nvPr/>
            </p:nvSpPr>
            <p:spPr>
              <a:xfrm>
                <a:off x="1814732" y="0"/>
                <a:ext cx="1440000" cy="2900460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1905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800"/>
                  </a:spcAft>
                </a:pPr>
                <a:endParaRPr lang="pl-PL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Prostokąt: zaokrąglone rogi 20">
                <a:extLst>
                  <a:ext uri="{FF2B5EF4-FFF2-40B4-BE49-F238E27FC236}">
                    <a16:creationId xmlns:a16="http://schemas.microsoft.com/office/drawing/2014/main" id="{1A50DF24-2772-41F1-BDA5-E9259C30023A}"/>
                  </a:ext>
                </a:extLst>
              </p:cNvPr>
              <p:cNvSpPr/>
              <p:nvPr/>
            </p:nvSpPr>
            <p:spPr>
              <a:xfrm>
                <a:off x="3615397" y="-17"/>
                <a:ext cx="1440000" cy="2900460"/>
              </a:xfrm>
              <a:prstGeom prst="roundRect">
                <a:avLst>
                  <a:gd name="adj" fmla="val 166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905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800"/>
                  </a:spcAft>
                </a:pPr>
                <a:endParaRPr lang="pl-PL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Prostokąt: zaokrąglone rogi 21">
                <a:extLst>
                  <a:ext uri="{FF2B5EF4-FFF2-40B4-BE49-F238E27FC236}">
                    <a16:creationId xmlns:a16="http://schemas.microsoft.com/office/drawing/2014/main" id="{790E68D9-47D2-4115-BC5A-51327B8718DB}"/>
                  </a:ext>
                </a:extLst>
              </p:cNvPr>
              <p:cNvSpPr/>
              <p:nvPr/>
            </p:nvSpPr>
            <p:spPr>
              <a:xfrm>
                <a:off x="5373859" y="1"/>
                <a:ext cx="1496271" cy="2900443"/>
              </a:xfrm>
              <a:prstGeom prst="roundRect">
                <a:avLst>
                  <a:gd name="adj" fmla="val 16667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1905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800"/>
                  </a:spcAft>
                </a:pPr>
                <a:endParaRPr lang="pl-PL" sz="13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Strzałka: w prawo 22">
                <a:extLst>
                  <a:ext uri="{FF2B5EF4-FFF2-40B4-BE49-F238E27FC236}">
                    <a16:creationId xmlns:a16="http://schemas.microsoft.com/office/drawing/2014/main" id="{BAA9D4A1-E2FA-4815-AFBB-7B658CB61D0E}"/>
                  </a:ext>
                </a:extLst>
              </p:cNvPr>
              <p:cNvSpPr/>
              <p:nvPr/>
            </p:nvSpPr>
            <p:spPr>
              <a:xfrm>
                <a:off x="1547446" y="118208"/>
                <a:ext cx="211015" cy="147711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bg1">
                  <a:lumMod val="65000"/>
                </a:schemeClr>
              </a:solidFill>
              <a:ln w="12700" cap="flat" cmpd="sng">
                <a:solidFill>
                  <a:srgbClr val="622F1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l-PL" sz="11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24" name="Strzałka: w prawo 23">
                <a:extLst>
                  <a:ext uri="{FF2B5EF4-FFF2-40B4-BE49-F238E27FC236}">
                    <a16:creationId xmlns:a16="http://schemas.microsoft.com/office/drawing/2014/main" id="{BCAB085F-9B2A-4CF2-B581-718897472665}"/>
                  </a:ext>
                </a:extLst>
              </p:cNvPr>
              <p:cNvSpPr/>
              <p:nvPr/>
            </p:nvSpPr>
            <p:spPr>
              <a:xfrm>
                <a:off x="3334043" y="118208"/>
                <a:ext cx="211015" cy="147711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bg1">
                  <a:lumMod val="65000"/>
                </a:schemeClr>
              </a:solidFill>
              <a:ln w="12700" cap="flat" cmpd="sng">
                <a:solidFill>
                  <a:srgbClr val="622F1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pl-PL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25" name="Strzałka: w prawo 24">
                <a:extLst>
                  <a:ext uri="{FF2B5EF4-FFF2-40B4-BE49-F238E27FC236}">
                    <a16:creationId xmlns:a16="http://schemas.microsoft.com/office/drawing/2014/main" id="{D0F7031B-BF00-4930-8344-9F77B00FB867}"/>
                  </a:ext>
                </a:extLst>
              </p:cNvPr>
              <p:cNvSpPr/>
              <p:nvPr/>
            </p:nvSpPr>
            <p:spPr>
              <a:xfrm>
                <a:off x="5113606" y="118208"/>
                <a:ext cx="210820" cy="14732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bg1">
                  <a:lumMod val="65000"/>
                </a:schemeClr>
              </a:solidFill>
              <a:ln w="12700" cap="flat" cmpd="sng">
                <a:solidFill>
                  <a:srgbClr val="622F1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pl-PL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</p:grpSp>
      </p:grpSp>
      <p:pic>
        <p:nvPicPr>
          <p:cNvPr id="37" name="Obraz 36">
            <a:extLst>
              <a:ext uri="{FF2B5EF4-FFF2-40B4-BE49-F238E27FC236}">
                <a16:creationId xmlns:a16="http://schemas.microsoft.com/office/drawing/2014/main" id="{0DB8E121-3E76-4420-94A9-A8EECF71B8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854" y="6030632"/>
            <a:ext cx="1058751" cy="827368"/>
          </a:xfrm>
          <a:prstGeom prst="rect">
            <a:avLst/>
          </a:prstGeom>
        </p:spPr>
      </p:pic>
      <p:pic>
        <p:nvPicPr>
          <p:cNvPr id="38" name="Obraz 37">
            <a:extLst>
              <a:ext uri="{FF2B5EF4-FFF2-40B4-BE49-F238E27FC236}">
                <a16:creationId xmlns:a16="http://schemas.microsoft.com/office/drawing/2014/main" id="{09850130-1C44-4CCA-BB70-7F9A83B1A8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967" y="6183771"/>
            <a:ext cx="705636" cy="510024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FAFFD749-AA40-4D15-81EB-17F02878A587}"/>
              </a:ext>
            </a:extLst>
          </p:cNvPr>
          <p:cNvSpPr txBox="1"/>
          <p:nvPr/>
        </p:nvSpPr>
        <p:spPr>
          <a:xfrm>
            <a:off x="1131039" y="1196625"/>
            <a:ext cx="172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KOORDYNACJA PROJEKTU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C4CA6604-A6BB-4DB6-969F-F854FC923F00}"/>
              </a:ext>
            </a:extLst>
          </p:cNvPr>
          <p:cNvSpPr txBox="1"/>
          <p:nvPr/>
        </p:nvSpPr>
        <p:spPr>
          <a:xfrm>
            <a:off x="3604645" y="1169553"/>
            <a:ext cx="2013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WSPARCIE SAMORZĄDÓW</a:t>
            </a:r>
            <a:br>
              <a:rPr lang="pl-PL" sz="1400" b="1" dirty="0"/>
            </a:br>
            <a:r>
              <a:rPr lang="pl-PL" sz="1400" b="1" dirty="0"/>
              <a:t>I PRZEDSIĘBIORCÓW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3D6BE599-0A68-4DE0-87E6-FE4B8A807A02}"/>
              </a:ext>
            </a:extLst>
          </p:cNvPr>
          <p:cNvSpPr txBox="1"/>
          <p:nvPr/>
        </p:nvSpPr>
        <p:spPr>
          <a:xfrm>
            <a:off x="6531639" y="1153165"/>
            <a:ext cx="1724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ZMIANA ŚWIADOMOŚCI      I ZACHOWAŃ</a:t>
            </a: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EF9891D5-D60B-4139-AA67-494C92F8D48D}"/>
              </a:ext>
            </a:extLst>
          </p:cNvPr>
          <p:cNvSpPr txBox="1"/>
          <p:nvPr/>
        </p:nvSpPr>
        <p:spPr>
          <a:xfrm>
            <a:off x="8899217" y="1169553"/>
            <a:ext cx="2219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PILOTAŻE ZAGOSPODAROWANIA SPECYFICZNYCH ODPADÓW</a:t>
            </a:r>
          </a:p>
        </p:txBody>
      </p:sp>
      <p:sp>
        <p:nvSpPr>
          <p:cNvPr id="48" name="Prostokąt: zaokrąglone rogi 47">
            <a:extLst>
              <a:ext uri="{FF2B5EF4-FFF2-40B4-BE49-F238E27FC236}">
                <a16:creationId xmlns:a16="http://schemas.microsoft.com/office/drawing/2014/main" id="{1A80EF34-952A-4001-894C-05C8E349C666}"/>
              </a:ext>
            </a:extLst>
          </p:cNvPr>
          <p:cNvSpPr/>
          <p:nvPr/>
        </p:nvSpPr>
        <p:spPr>
          <a:xfrm>
            <a:off x="875942" y="2073475"/>
            <a:ext cx="2086548" cy="1075890"/>
          </a:xfrm>
          <a:prstGeom prst="roundRect">
            <a:avLst>
              <a:gd name="adj" fmla="val 14365"/>
            </a:avLst>
          </a:prstGeom>
          <a:solidFill>
            <a:schemeClr val="bg1"/>
          </a:solidFill>
          <a:ln w="1270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sz="11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WP1. </a:t>
            </a: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Zarządzanie projektem i działania koordynacyjne</a:t>
            </a:r>
          </a:p>
        </p:txBody>
      </p:sp>
      <p:pic>
        <p:nvPicPr>
          <p:cNvPr id="49" name="Obraz 48">
            <a:extLst>
              <a:ext uri="{FF2B5EF4-FFF2-40B4-BE49-F238E27FC236}">
                <a16:creationId xmlns:a16="http://schemas.microsoft.com/office/drawing/2014/main" id="{9E8FF90C-E49A-474A-A4B2-24C348F476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9439" y="2778214"/>
            <a:ext cx="1046140" cy="3146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0" name="Prostokąt: zaokrąglone rogi 49">
            <a:extLst>
              <a:ext uri="{FF2B5EF4-FFF2-40B4-BE49-F238E27FC236}">
                <a16:creationId xmlns:a16="http://schemas.microsoft.com/office/drawing/2014/main" id="{11ABD4B1-F407-4C88-91A4-837CD525EEB5}"/>
              </a:ext>
            </a:extLst>
          </p:cNvPr>
          <p:cNvSpPr/>
          <p:nvPr/>
        </p:nvSpPr>
        <p:spPr>
          <a:xfrm>
            <a:off x="873009" y="3351910"/>
            <a:ext cx="2086548" cy="1008112"/>
          </a:xfrm>
          <a:prstGeom prst="roundRect">
            <a:avLst>
              <a:gd name="adj" fmla="val 14365"/>
            </a:avLst>
          </a:prstGeom>
          <a:solidFill>
            <a:schemeClr val="bg1"/>
          </a:solidFill>
          <a:ln w="1270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WP2. </a:t>
            </a: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Monitorowanie, koordynacja i mobilizacja funduszy komplementarnych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pl-PL" sz="11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Obraz 50">
            <a:extLst>
              <a:ext uri="{FF2B5EF4-FFF2-40B4-BE49-F238E27FC236}">
                <a16:creationId xmlns:a16="http://schemas.microsoft.com/office/drawing/2014/main" id="{B264267C-18F4-487C-B625-DC9D298BC2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0640" y="4018153"/>
            <a:ext cx="1046140" cy="3146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2" name="Prostokąt: zaokrąglone rogi 51">
            <a:extLst>
              <a:ext uri="{FF2B5EF4-FFF2-40B4-BE49-F238E27FC236}">
                <a16:creationId xmlns:a16="http://schemas.microsoft.com/office/drawing/2014/main" id="{346CA4C3-6AA2-4A14-8079-C4F4E78E7660}"/>
              </a:ext>
            </a:extLst>
          </p:cNvPr>
          <p:cNvSpPr/>
          <p:nvPr/>
        </p:nvSpPr>
        <p:spPr>
          <a:xfrm>
            <a:off x="873009" y="4562567"/>
            <a:ext cx="2086548" cy="1098868"/>
          </a:xfrm>
          <a:prstGeom prst="roundRect">
            <a:avLst>
              <a:gd name="adj" fmla="val 14365"/>
            </a:avLst>
          </a:prstGeom>
          <a:solidFill>
            <a:schemeClr val="bg1"/>
          </a:solidFill>
          <a:ln w="1270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WP10. </a:t>
            </a: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Trwałość, powielanie i wykorzystywanie wyników projektu</a:t>
            </a:r>
          </a:p>
        </p:txBody>
      </p:sp>
      <p:pic>
        <p:nvPicPr>
          <p:cNvPr id="53" name="Obraz 52">
            <a:extLst>
              <a:ext uri="{FF2B5EF4-FFF2-40B4-BE49-F238E27FC236}">
                <a16:creationId xmlns:a16="http://schemas.microsoft.com/office/drawing/2014/main" id="{279A4383-4111-4387-9CEC-25E857ED1E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073" y="5320013"/>
            <a:ext cx="947311" cy="2849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4" name="Prostokąt: zaokrąglone rogi 53">
            <a:extLst>
              <a:ext uri="{FF2B5EF4-FFF2-40B4-BE49-F238E27FC236}">
                <a16:creationId xmlns:a16="http://schemas.microsoft.com/office/drawing/2014/main" id="{C5FE8A31-5811-4DC2-8037-B366AC56BD83}"/>
              </a:ext>
            </a:extLst>
          </p:cNvPr>
          <p:cNvSpPr/>
          <p:nvPr/>
        </p:nvSpPr>
        <p:spPr>
          <a:xfrm>
            <a:off x="3582339" y="2127970"/>
            <a:ext cx="2086548" cy="1075890"/>
          </a:xfrm>
          <a:prstGeom prst="roundRect">
            <a:avLst>
              <a:gd name="adj" fmla="val 14365"/>
            </a:avLst>
          </a:prstGeom>
          <a:solidFill>
            <a:schemeClr val="bg1"/>
          </a:solidFill>
          <a:ln w="1270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WP3. </a:t>
            </a: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 Wsparcia Urzędu Marszałkowskiego</a:t>
            </a:r>
          </a:p>
        </p:txBody>
      </p:sp>
      <p:sp>
        <p:nvSpPr>
          <p:cNvPr id="55" name="Prostokąt: zaokrąglone rogi 54">
            <a:extLst>
              <a:ext uri="{FF2B5EF4-FFF2-40B4-BE49-F238E27FC236}">
                <a16:creationId xmlns:a16="http://schemas.microsoft.com/office/drawing/2014/main" id="{B8B6A61B-83FD-4317-A0F3-CD2BF8B12741}"/>
              </a:ext>
            </a:extLst>
          </p:cNvPr>
          <p:cNvSpPr/>
          <p:nvPr/>
        </p:nvSpPr>
        <p:spPr>
          <a:xfrm>
            <a:off x="3579406" y="3406405"/>
            <a:ext cx="2086548" cy="1008112"/>
          </a:xfrm>
          <a:prstGeom prst="roundRect">
            <a:avLst>
              <a:gd name="adj" fmla="val 14365"/>
            </a:avLst>
          </a:prstGeom>
          <a:solidFill>
            <a:schemeClr val="bg1"/>
          </a:solidFill>
          <a:ln w="1270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sz="11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WP5. </a:t>
            </a: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Centrum Wsparcia</a:t>
            </a:r>
            <a:b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dla przedsiębiorców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pl-PL" sz="11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Prostokąt: zaokrąglone rogi 55">
            <a:extLst>
              <a:ext uri="{FF2B5EF4-FFF2-40B4-BE49-F238E27FC236}">
                <a16:creationId xmlns:a16="http://schemas.microsoft.com/office/drawing/2014/main" id="{3CD79C1B-A39F-4C62-9359-EA9BD9F73554}"/>
              </a:ext>
            </a:extLst>
          </p:cNvPr>
          <p:cNvSpPr/>
          <p:nvPr/>
        </p:nvSpPr>
        <p:spPr>
          <a:xfrm>
            <a:off x="3569304" y="4625507"/>
            <a:ext cx="2086548" cy="1098868"/>
          </a:xfrm>
          <a:prstGeom prst="roundRect">
            <a:avLst>
              <a:gd name="adj" fmla="val 14365"/>
            </a:avLst>
          </a:prstGeom>
          <a:solidFill>
            <a:schemeClr val="bg1"/>
          </a:solidFill>
          <a:ln w="1270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WP6</a:t>
            </a: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Centrum Kompetencji Uniwersytetu Gdańskiego dla lokalnych samorządów</a:t>
            </a:r>
          </a:p>
        </p:txBody>
      </p:sp>
      <p:sp>
        <p:nvSpPr>
          <p:cNvPr id="60" name="Prostokąt: zaokrąglone rogi 59">
            <a:extLst>
              <a:ext uri="{FF2B5EF4-FFF2-40B4-BE49-F238E27FC236}">
                <a16:creationId xmlns:a16="http://schemas.microsoft.com/office/drawing/2014/main" id="{39852613-1C50-4E19-9073-4B438E22CC97}"/>
              </a:ext>
            </a:extLst>
          </p:cNvPr>
          <p:cNvSpPr/>
          <p:nvPr/>
        </p:nvSpPr>
        <p:spPr>
          <a:xfrm>
            <a:off x="6309514" y="2726635"/>
            <a:ext cx="2086548" cy="1075890"/>
          </a:xfrm>
          <a:prstGeom prst="roundRect">
            <a:avLst>
              <a:gd name="adj" fmla="val 14365"/>
            </a:avLst>
          </a:prstGeom>
          <a:solidFill>
            <a:schemeClr val="bg1"/>
          </a:solidFill>
          <a:ln w="1270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WP4. </a:t>
            </a: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Kampania edukacyjna</a:t>
            </a:r>
          </a:p>
        </p:txBody>
      </p:sp>
      <p:sp>
        <p:nvSpPr>
          <p:cNvPr id="61" name="Prostokąt: zaokrąglone rogi 60">
            <a:extLst>
              <a:ext uri="{FF2B5EF4-FFF2-40B4-BE49-F238E27FC236}">
                <a16:creationId xmlns:a16="http://schemas.microsoft.com/office/drawing/2014/main" id="{067C1F75-1266-44BA-9017-FA2706B6BC41}"/>
              </a:ext>
            </a:extLst>
          </p:cNvPr>
          <p:cNvSpPr/>
          <p:nvPr/>
        </p:nvSpPr>
        <p:spPr>
          <a:xfrm>
            <a:off x="6306581" y="4005070"/>
            <a:ext cx="2086548" cy="1008112"/>
          </a:xfrm>
          <a:prstGeom prst="roundRect">
            <a:avLst>
              <a:gd name="adj" fmla="val 14365"/>
            </a:avLst>
          </a:prstGeom>
          <a:solidFill>
            <a:schemeClr val="bg1"/>
          </a:solidFill>
          <a:ln w="1270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sz="1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WP8. </a:t>
            </a:r>
            <a:r>
              <a:rPr lang="pl-PL" sz="1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Aplikacje mobilne wspierające tworzenie "społeczeństwa recyklingu„</a:t>
            </a:r>
            <a:br>
              <a:rPr lang="pl-PL" sz="1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l-PL" sz="1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 Gdańsku</a:t>
            </a:r>
          </a:p>
        </p:txBody>
      </p:sp>
      <p:sp>
        <p:nvSpPr>
          <p:cNvPr id="63" name="Prostokąt: zaokrąglone rogi 62">
            <a:extLst>
              <a:ext uri="{FF2B5EF4-FFF2-40B4-BE49-F238E27FC236}">
                <a16:creationId xmlns:a16="http://schemas.microsoft.com/office/drawing/2014/main" id="{5403E162-2736-4789-AA7C-765BBE2D0D32}"/>
              </a:ext>
            </a:extLst>
          </p:cNvPr>
          <p:cNvSpPr/>
          <p:nvPr/>
        </p:nvSpPr>
        <p:spPr>
          <a:xfrm>
            <a:off x="8978004" y="2709070"/>
            <a:ext cx="2086548" cy="1075890"/>
          </a:xfrm>
          <a:prstGeom prst="roundRect">
            <a:avLst>
              <a:gd name="adj" fmla="val 14365"/>
            </a:avLst>
          </a:prstGeom>
          <a:solidFill>
            <a:schemeClr val="bg1"/>
          </a:solidFill>
          <a:ln w="1270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WP7. </a:t>
            </a: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 dotyczące recyklingu bioodpadów</a:t>
            </a:r>
          </a:p>
        </p:txBody>
      </p:sp>
      <p:sp>
        <p:nvSpPr>
          <p:cNvPr id="64" name="Prostokąt: zaokrąglone rogi 63">
            <a:extLst>
              <a:ext uri="{FF2B5EF4-FFF2-40B4-BE49-F238E27FC236}">
                <a16:creationId xmlns:a16="http://schemas.microsoft.com/office/drawing/2014/main" id="{166C5EA7-DD04-437A-8C87-1CCC6193ADDC}"/>
              </a:ext>
            </a:extLst>
          </p:cNvPr>
          <p:cNvSpPr/>
          <p:nvPr/>
        </p:nvSpPr>
        <p:spPr>
          <a:xfrm>
            <a:off x="8975071" y="3987505"/>
            <a:ext cx="2086548" cy="1008112"/>
          </a:xfrm>
          <a:prstGeom prst="roundRect">
            <a:avLst>
              <a:gd name="adj" fmla="val 14365"/>
            </a:avLst>
          </a:prstGeom>
          <a:solidFill>
            <a:schemeClr val="bg1"/>
          </a:solidFill>
          <a:ln w="1270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pl-PL" sz="10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l-PL" sz="1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WP9.</a:t>
            </a:r>
            <a:r>
              <a:rPr lang="pl-PL" sz="1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Pilotaż metody prawidłowego zagospodarowania zużytych sieci rybackich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pl-PL" sz="11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Obraz 65">
            <a:extLst>
              <a:ext uri="{FF2B5EF4-FFF2-40B4-BE49-F238E27FC236}">
                <a16:creationId xmlns:a16="http://schemas.microsoft.com/office/drawing/2014/main" id="{BCBA108E-F0CD-4385-9346-989163F724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3954" y="2832914"/>
            <a:ext cx="1046140" cy="31469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7" name="Obraz 66">
            <a:extLst>
              <a:ext uri="{FF2B5EF4-FFF2-40B4-BE49-F238E27FC236}">
                <a16:creationId xmlns:a16="http://schemas.microsoft.com/office/drawing/2014/main" id="{E727DD3B-1CBF-43D0-A1C9-B477E19D65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78" y="3980011"/>
            <a:ext cx="884609" cy="264961"/>
          </a:xfrm>
          <a:prstGeom prst="rect">
            <a:avLst/>
          </a:prstGeom>
        </p:spPr>
      </p:pic>
      <p:pic>
        <p:nvPicPr>
          <p:cNvPr id="68" name="Obraz 67">
            <a:extLst>
              <a:ext uri="{FF2B5EF4-FFF2-40B4-BE49-F238E27FC236}">
                <a16:creationId xmlns:a16="http://schemas.microsoft.com/office/drawing/2014/main" id="{FB898604-2B25-4BA2-ADB7-27F23F3E01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691" y="3980011"/>
            <a:ext cx="960079" cy="291048"/>
          </a:xfrm>
          <a:prstGeom prst="rect">
            <a:avLst/>
          </a:prstGeom>
        </p:spPr>
      </p:pic>
      <p:pic>
        <p:nvPicPr>
          <p:cNvPr id="69" name="Obraz 68">
            <a:extLst>
              <a:ext uri="{FF2B5EF4-FFF2-40B4-BE49-F238E27FC236}">
                <a16:creationId xmlns:a16="http://schemas.microsoft.com/office/drawing/2014/main" id="{29B69EFC-38AA-4E5B-808B-86A4DA2682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408" y="5340016"/>
            <a:ext cx="884609" cy="264961"/>
          </a:xfrm>
          <a:prstGeom prst="rect">
            <a:avLst/>
          </a:prstGeom>
        </p:spPr>
      </p:pic>
      <p:pic>
        <p:nvPicPr>
          <p:cNvPr id="70" name="Obraz 69">
            <a:extLst>
              <a:ext uri="{FF2B5EF4-FFF2-40B4-BE49-F238E27FC236}">
                <a16:creationId xmlns:a16="http://schemas.microsoft.com/office/drawing/2014/main" id="{C8CCE553-41B9-4A3A-9732-4D7D76369D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7808" y="5405538"/>
            <a:ext cx="629782" cy="282635"/>
          </a:xfrm>
          <a:prstGeom prst="rect">
            <a:avLst/>
          </a:prstGeom>
        </p:spPr>
      </p:pic>
      <p:pic>
        <p:nvPicPr>
          <p:cNvPr id="71" name="Obraz 70">
            <a:extLst>
              <a:ext uri="{FF2B5EF4-FFF2-40B4-BE49-F238E27FC236}">
                <a16:creationId xmlns:a16="http://schemas.microsoft.com/office/drawing/2014/main" id="{33AB9469-6B58-4551-A002-966ACC7C89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904" y="3376738"/>
            <a:ext cx="960079" cy="291048"/>
          </a:xfrm>
          <a:prstGeom prst="rect">
            <a:avLst/>
          </a:prstGeom>
        </p:spPr>
      </p:pic>
      <p:pic>
        <p:nvPicPr>
          <p:cNvPr id="72" name="Picture 2" descr="Logo Miasta Gdańska ">
            <a:extLst>
              <a:ext uri="{FF2B5EF4-FFF2-40B4-BE49-F238E27FC236}">
                <a16:creationId xmlns:a16="http://schemas.microsoft.com/office/drawing/2014/main" id="{7CF66347-2B85-44AE-A08B-58762DF93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146" y="4637330"/>
            <a:ext cx="388781" cy="31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Obraz 73">
            <a:extLst>
              <a:ext uri="{FF2B5EF4-FFF2-40B4-BE49-F238E27FC236}">
                <a16:creationId xmlns:a16="http://schemas.microsoft.com/office/drawing/2014/main" id="{61AC3226-4C8E-4B6E-AB87-5F416E3D46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33333" y="3385496"/>
            <a:ext cx="770024" cy="345573"/>
          </a:xfrm>
          <a:prstGeom prst="rect">
            <a:avLst/>
          </a:prstGeom>
        </p:spPr>
      </p:pic>
      <p:pic>
        <p:nvPicPr>
          <p:cNvPr id="75" name="Obraz 74">
            <a:extLst>
              <a:ext uri="{FF2B5EF4-FFF2-40B4-BE49-F238E27FC236}">
                <a16:creationId xmlns:a16="http://schemas.microsoft.com/office/drawing/2014/main" id="{FD66ED53-14F7-409A-8F92-26401D8838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95670" y="4638530"/>
            <a:ext cx="481871" cy="29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7906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7FB6379-DF35-47FE-8DD6-5DAE16F36A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63" y="164205"/>
            <a:ext cx="1008112" cy="448448"/>
          </a:xfrm>
          <a:prstGeom prst="rect">
            <a:avLst/>
          </a:prstGeom>
        </p:spPr>
      </p:pic>
      <p:sp>
        <p:nvSpPr>
          <p:cNvPr id="41" name="CustomShape 1">
            <a:extLst>
              <a:ext uri="{FF2B5EF4-FFF2-40B4-BE49-F238E27FC236}">
                <a16:creationId xmlns:a16="http://schemas.microsoft.com/office/drawing/2014/main" id="{0DDCFA02-6B56-459E-B8C5-40640DF79AE6}"/>
              </a:ext>
            </a:extLst>
          </p:cNvPr>
          <p:cNvSpPr/>
          <p:nvPr/>
        </p:nvSpPr>
        <p:spPr>
          <a:xfrm>
            <a:off x="3843149" y="0"/>
            <a:ext cx="7098373" cy="90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8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Rezultaty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projektu LIFE Pom GOZilla.PL</a:t>
            </a:r>
            <a:endParaRPr lang="pl-PL" sz="2800" b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39">
            <a:extLst>
              <a:ext uri="{FF2B5EF4-FFF2-40B4-BE49-F238E27FC236}">
                <a16:creationId xmlns:a16="http://schemas.microsoft.com/office/drawing/2014/main" id="{EA8EE654-D9DD-466B-B89F-4AA3ECBCB2ED}"/>
              </a:ext>
            </a:extLst>
          </p:cNvPr>
          <p:cNvSpPr txBox="1"/>
          <p:nvPr/>
        </p:nvSpPr>
        <p:spPr>
          <a:xfrm>
            <a:off x="1858531" y="836712"/>
            <a:ext cx="3560747" cy="152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fontAlgn="base">
              <a:lnSpc>
                <a:spcPct val="150000"/>
              </a:lnSpc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Wzrost poziomu przygotowania</a:t>
            </a:r>
            <a:b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do ponownego użycia i recyklingu odpadów komunalnych </a:t>
            </a:r>
            <a:b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 do co najmniej 65% w 2035 r.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AB7AA1AA-33BF-423A-8382-A1D6D4B95AD2}"/>
              </a:ext>
            </a:extLst>
          </p:cNvPr>
          <p:cNvSpPr/>
          <p:nvPr/>
        </p:nvSpPr>
        <p:spPr>
          <a:xfrm>
            <a:off x="1858531" y="2492896"/>
            <a:ext cx="3877429" cy="1524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Redukcja masy zmieszanych odpadów komunalnych</a:t>
            </a:r>
            <a:b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oraz wzrost masy odpadów selektywnie zbieranych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6557006-DC8A-4461-825D-3382828BAF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0" y="2564904"/>
            <a:ext cx="1106923" cy="1106923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AA1F9567-0682-4EDF-B6B7-BF580FC067E7}"/>
              </a:ext>
            </a:extLst>
          </p:cNvPr>
          <p:cNvSpPr/>
          <p:nvPr/>
        </p:nvSpPr>
        <p:spPr>
          <a:xfrm>
            <a:off x="1858531" y="4221088"/>
            <a:ext cx="3877429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Wzrost masy bioodpadów poddanych recyklingowi organicznemu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DA8D7CF-6E4E-4D1A-B853-4A0AA71E50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0" y="4221088"/>
            <a:ext cx="973358" cy="973358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C890A6C4-0A24-4153-888C-F2498294E7C2}"/>
              </a:ext>
            </a:extLst>
          </p:cNvPr>
          <p:cNvSpPr/>
          <p:nvPr/>
        </p:nvSpPr>
        <p:spPr>
          <a:xfrm>
            <a:off x="7853613" y="4005064"/>
            <a:ext cx="4163201" cy="115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Wzrost masy odpadów elektrycznych</a:t>
            </a:r>
            <a:b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i elektronicznych przygotowanych</a:t>
            </a:r>
            <a:b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do ponownego użycia i recyklingu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358D1DD9-4009-49FA-8DB8-16FFFA8FA8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90" y="4005064"/>
            <a:ext cx="1356650" cy="135665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E07FEBB5-7CC8-41FE-8EF8-F1F8597C77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836712"/>
            <a:ext cx="1106924" cy="1106924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B2B16563-DE37-4442-8B5B-D03CB7FF2312}"/>
              </a:ext>
            </a:extLst>
          </p:cNvPr>
          <p:cNvSpPr/>
          <p:nvPr/>
        </p:nvSpPr>
        <p:spPr>
          <a:xfrm>
            <a:off x="7853613" y="836712"/>
            <a:ext cx="3556363" cy="1524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Redukcja masy odpadów komunalnych przekazywanych</a:t>
            </a:r>
            <a:b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na składowiska</a:t>
            </a:r>
            <a:b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 do co najmniej 10% w 2035 r.</a:t>
            </a:r>
            <a:endParaRPr lang="pl-PL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BC113631-9619-4E3C-87CC-70DE80AD5F09}"/>
              </a:ext>
            </a:extLst>
          </p:cNvPr>
          <p:cNvSpPr/>
          <p:nvPr/>
        </p:nvSpPr>
        <p:spPr>
          <a:xfrm>
            <a:off x="7853613" y="2492896"/>
            <a:ext cx="4307217" cy="115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Wzrost masy produktów przekazanych</a:t>
            </a:r>
            <a:b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do naprawy lub ponownego użycia </a:t>
            </a:r>
            <a:b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&gt;&gt; „drugie życie” produktu 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2C3CCB96-0577-4C4B-BD4B-6989CBAB8B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980728"/>
            <a:ext cx="1008427" cy="1008427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E96359E6-585E-4C70-B28E-C00662424BE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2557681"/>
            <a:ext cx="1159351" cy="1159351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516CA33B-03D7-41D6-BF5C-9694F4FA447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854" y="6030632"/>
            <a:ext cx="1058751" cy="827368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6D74B3CD-DD42-4E9C-92C2-93496580A5C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967" y="6183771"/>
            <a:ext cx="705636" cy="510024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38F6D7AF-6018-40A7-B159-7D483F16CAAC}"/>
              </a:ext>
            </a:extLst>
          </p:cNvPr>
          <p:cNvSpPr/>
          <p:nvPr/>
        </p:nvSpPr>
        <p:spPr>
          <a:xfrm>
            <a:off x="178529" y="6446399"/>
            <a:ext cx="41548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i="1" dirty="0"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Ikony graficzne pobrano ze strony https://www.freepik.com</a:t>
            </a:r>
            <a:endParaRPr lang="pl-PL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BC73C1D-47DD-4B9B-A20A-6D635653A63D}"/>
              </a:ext>
            </a:extLst>
          </p:cNvPr>
          <p:cNvSpPr txBox="1"/>
          <p:nvPr/>
        </p:nvSpPr>
        <p:spPr>
          <a:xfrm>
            <a:off x="514130" y="5427751"/>
            <a:ext cx="11558534" cy="83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  95 mln Euro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– planowana kwota środków komplementarnych pozyskanych przez beneficjentów z województwa pomorskiego w celu realizacji działań w zakresie </a:t>
            </a:r>
            <a:r>
              <a:rPr lang="pl-PL" sz="1600" b="1">
                <a:latin typeface="Arial" panose="020B0604020202020204" pitchFamily="34" charset="0"/>
                <a:cs typeface="Arial" panose="020B0604020202020204" pitchFamily="34" charset="0"/>
              </a:rPr>
              <a:t>gospodarki odpadami</a:t>
            </a:r>
            <a:endParaRPr lang="pl-PL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3988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65330C26-835D-43CA-84E1-29BDEF99B0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627" y="2748103"/>
            <a:ext cx="2223914" cy="989285"/>
          </a:xfrm>
          <a:prstGeom prst="rect">
            <a:avLst/>
          </a:prstGeom>
        </p:spPr>
      </p:pic>
      <p:pic>
        <p:nvPicPr>
          <p:cNvPr id="11" name="Picture 2" descr="Herb województwa + napis Urząd Marszałkowski Województwa Pomorskiego">
            <a:extLst>
              <a:ext uri="{FF2B5EF4-FFF2-40B4-BE49-F238E27FC236}">
                <a16:creationId xmlns:a16="http://schemas.microsoft.com/office/drawing/2014/main" id="{75CE226D-4DDA-451F-97DF-F62E55D20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87" y="1196752"/>
            <a:ext cx="7078827" cy="129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840F97FD-3665-4746-B9AB-A3E6758D0CFF}"/>
              </a:ext>
            </a:extLst>
          </p:cNvPr>
          <p:cNvSpPr/>
          <p:nvPr/>
        </p:nvSpPr>
        <p:spPr>
          <a:xfrm>
            <a:off x="3763027" y="2888940"/>
            <a:ext cx="5731423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B427F65F-BDB6-4A30-9534-642635555567}"/>
              </a:ext>
            </a:extLst>
          </p:cNvPr>
          <p:cNvSpPr/>
          <p:nvPr/>
        </p:nvSpPr>
        <p:spPr>
          <a:xfrm>
            <a:off x="3230289" y="5589240"/>
            <a:ext cx="5731423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ytuł 5">
            <a:extLst>
              <a:ext uri="{FF2B5EF4-FFF2-40B4-BE49-F238E27FC236}">
                <a16:creationId xmlns:a16="http://schemas.microsoft.com/office/drawing/2014/main" id="{405D180E-A1BB-4774-9AB5-38E72066C30F}"/>
              </a:ext>
            </a:extLst>
          </p:cNvPr>
          <p:cNvSpPr txBox="1">
            <a:spLocks/>
          </p:cNvSpPr>
          <p:nvPr/>
        </p:nvSpPr>
        <p:spPr>
          <a:xfrm>
            <a:off x="1775520" y="4196141"/>
            <a:ext cx="9001000" cy="24803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Kontakt:</a:t>
            </a:r>
          </a:p>
          <a:p>
            <a:pPr>
              <a:lnSpc>
                <a:spcPct val="120000"/>
              </a:lnSpc>
            </a:pP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Krzysztof Pałkowski, Dyrektor Departamentu Środowiska i Rolnictwa</a:t>
            </a:r>
          </a:p>
          <a:p>
            <a:pPr>
              <a:lnSpc>
                <a:spcPct val="120000"/>
              </a:lnSpc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tel. 58 32 68 320, e-mail: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k.palkowski@pomorskie.eu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Paulina Górska, Zastępca Dyrektora Departamentu Środowiska i Rolnictwa</a:t>
            </a:r>
          </a:p>
          <a:p>
            <a:pPr>
              <a:lnSpc>
                <a:spcPct val="120000"/>
              </a:lnSpc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tel. 58 32 68 796, e-mail: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p.gorska@pomorski.eu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Kamila Szmidt, Kierownik Referatu Projektów Środowiskowych</a:t>
            </a:r>
          </a:p>
          <a:p>
            <a:pPr>
              <a:lnSpc>
                <a:spcPct val="120000"/>
              </a:lnSpc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Tel. 58 32 68 664, e-mail: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k.szmidt@pomorskie.eu</a:t>
            </a: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9FC8AD7D-44A7-42C2-9291-5C8E4A4B45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765" y="2851789"/>
            <a:ext cx="1368715" cy="989286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8056C80-F1D2-4EF1-81DF-10C15542C4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2195" y="2918921"/>
            <a:ext cx="2866834" cy="85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9075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tena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</TotalTime>
  <Words>755</Words>
  <Application>Microsoft Office PowerPoint</Application>
  <PresentationFormat>Panoramiczny</PresentationFormat>
  <Paragraphs>110</Paragraphs>
  <Slides>9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Calibri</vt:lpstr>
      <vt:lpstr>DejaVu Sans</vt:lpstr>
      <vt:lpstr>Segoe UI</vt:lpstr>
      <vt:lpstr>Motyw pakietu Office</vt:lpstr>
      <vt:lpstr>Prezentacja programu PowerPoint</vt:lpstr>
      <vt:lpstr>Prezentacja programu PowerPoint</vt:lpstr>
      <vt:lpstr>Program LIFE </vt:lpstr>
      <vt:lpstr>Prezentacja programu PowerPoint</vt:lpstr>
      <vt:lpstr>Budżet projektu LIFE Pom GOZilla.PL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 z elementami dostępności dla ON</dc:title>
  <dc:subject>dostepność we wzorze prezentacji ppt</dc:subject>
  <dc:creator>Anna Bizub-jechna</dc:creator>
  <cp:keywords>szablon prezentacji</cp:keywords>
  <cp:lastModifiedBy>Wadecka Małgorzata</cp:lastModifiedBy>
  <cp:revision>139</cp:revision>
  <dcterms:created xsi:type="dcterms:W3CDTF">2016-05-20T13:17:07Z</dcterms:created>
  <dcterms:modified xsi:type="dcterms:W3CDTF">2025-03-17T08:01:16Z</dcterms:modified>
</cp:coreProperties>
</file>